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EE03C7-1DD6-4683-86E9-954DFBB4E1A5}" v="10" dt="2020-02-26T18:53:12.28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78" y="102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microsoft.com/office/2016/11/relationships/changesInfo" Target="changesInfos/changesInfo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Andre Smith" userId="483e3736-564c-46a6-a39f-10821ed251f9" providerId="ADAL" clId="{D2EE03C7-1DD6-4683-86E9-954DFBB4E1A5}"/>
    <pc:docChg chg="undo custSel addSld delSld modSld sldOrd">
      <pc:chgData name="DeAndre Smith" userId="483e3736-564c-46a6-a39f-10821ed251f9" providerId="ADAL" clId="{D2EE03C7-1DD6-4683-86E9-954DFBB4E1A5}" dt="2020-02-27T18:36:03.190" v="42" actId="14100"/>
      <pc:docMkLst>
        <pc:docMk/>
      </pc:docMkLst>
      <pc:sldChg chg="delSp">
        <pc:chgData name="DeAndre Smith" userId="483e3736-564c-46a6-a39f-10821ed251f9" providerId="ADAL" clId="{D2EE03C7-1DD6-4683-86E9-954DFBB4E1A5}" dt="2020-02-26T15:42:15.307" v="0" actId="478"/>
        <pc:sldMkLst>
          <pc:docMk/>
          <pc:sldMk cId="0" sldId="256"/>
        </pc:sldMkLst>
        <pc:spChg chg="del">
          <ac:chgData name="DeAndre Smith" userId="483e3736-564c-46a6-a39f-10821ed251f9" providerId="ADAL" clId="{D2EE03C7-1DD6-4683-86E9-954DFBB4E1A5}" dt="2020-02-26T15:42:15.307" v="0" actId="478"/>
          <ac:spMkLst>
            <pc:docMk/>
            <pc:sldMk cId="0" sldId="256"/>
            <ac:spMk id="3" creationId="{00000000-0000-0000-0000-000000000000}"/>
          </ac:spMkLst>
        </pc:spChg>
      </pc:sldChg>
      <pc:sldChg chg="modSp">
        <pc:chgData name="DeAndre Smith" userId="483e3736-564c-46a6-a39f-10821ed251f9" providerId="ADAL" clId="{D2EE03C7-1DD6-4683-86E9-954DFBB4E1A5}" dt="2020-02-26T18:45:40.588" v="22" actId="20577"/>
        <pc:sldMkLst>
          <pc:docMk/>
          <pc:sldMk cId="0" sldId="257"/>
        </pc:sldMkLst>
        <pc:spChg chg="mod">
          <ac:chgData name="DeAndre Smith" userId="483e3736-564c-46a6-a39f-10821ed251f9" providerId="ADAL" clId="{D2EE03C7-1DD6-4683-86E9-954DFBB4E1A5}" dt="2020-02-26T18:45:40.588" v="22" actId="20577"/>
          <ac:spMkLst>
            <pc:docMk/>
            <pc:sldMk cId="0" sldId="257"/>
            <ac:spMk id="3" creationId="{00000000-0000-0000-0000-000000000000}"/>
          </ac:spMkLst>
        </pc:spChg>
      </pc:sldChg>
      <pc:sldChg chg="modSp">
        <pc:chgData name="DeAndre Smith" userId="483e3736-564c-46a6-a39f-10821ed251f9" providerId="ADAL" clId="{D2EE03C7-1DD6-4683-86E9-954DFBB4E1A5}" dt="2020-02-26T21:11:20.522" v="38" actId="1076"/>
        <pc:sldMkLst>
          <pc:docMk/>
          <pc:sldMk cId="0" sldId="272"/>
        </pc:sldMkLst>
        <pc:spChg chg="mod">
          <ac:chgData name="DeAndre Smith" userId="483e3736-564c-46a6-a39f-10821ed251f9" providerId="ADAL" clId="{D2EE03C7-1DD6-4683-86E9-954DFBB4E1A5}" dt="2020-02-26T21:11:20.522" v="38" actId="1076"/>
          <ac:spMkLst>
            <pc:docMk/>
            <pc:sldMk cId="0" sldId="272"/>
            <ac:spMk id="6" creationId="{00000000-0000-0000-0000-000000000000}"/>
          </ac:spMkLst>
        </pc:spChg>
        <pc:spChg chg="mod">
          <ac:chgData name="DeAndre Smith" userId="483e3736-564c-46a6-a39f-10821ed251f9" providerId="ADAL" clId="{D2EE03C7-1DD6-4683-86E9-954DFBB4E1A5}" dt="2020-02-26T21:11:20.522" v="38" actId="1076"/>
          <ac:spMkLst>
            <pc:docMk/>
            <pc:sldMk cId="0" sldId="272"/>
            <ac:spMk id="7" creationId="{00000000-0000-0000-0000-000000000000}"/>
          </ac:spMkLst>
        </pc:spChg>
      </pc:sldChg>
      <pc:sldChg chg="add del ord">
        <pc:chgData name="DeAndre Smith" userId="483e3736-564c-46a6-a39f-10821ed251f9" providerId="ADAL" clId="{D2EE03C7-1DD6-4683-86E9-954DFBB4E1A5}" dt="2020-02-26T15:42:47.438" v="4" actId="2696"/>
        <pc:sldMkLst>
          <pc:docMk/>
          <pc:sldMk cId="2850167940" sldId="273"/>
        </pc:sldMkLst>
      </pc:sldChg>
      <pc:sldChg chg="modSp add">
        <pc:chgData name="DeAndre Smith" userId="483e3736-564c-46a6-a39f-10821ed251f9" providerId="ADAL" clId="{D2EE03C7-1DD6-4683-86E9-954DFBB4E1A5}" dt="2020-02-26T20:59:24.895" v="37" actId="14100"/>
        <pc:sldMkLst>
          <pc:docMk/>
          <pc:sldMk cId="0" sldId="274"/>
        </pc:sldMkLst>
        <pc:spChg chg="mod">
          <ac:chgData name="DeAndre Smith" userId="483e3736-564c-46a6-a39f-10821ed251f9" providerId="ADAL" clId="{D2EE03C7-1DD6-4683-86E9-954DFBB4E1A5}" dt="2020-02-26T20:59:24.895" v="37" actId="14100"/>
          <ac:spMkLst>
            <pc:docMk/>
            <pc:sldMk cId="0" sldId="274"/>
            <ac:spMk id="2" creationId="{00000000-0000-0000-0000-000000000000}"/>
          </ac:spMkLst>
        </pc:spChg>
      </pc:sldChg>
      <pc:sldChg chg="add">
        <pc:chgData name="DeAndre Smith" userId="483e3736-564c-46a6-a39f-10821ed251f9" providerId="ADAL" clId="{D2EE03C7-1DD6-4683-86E9-954DFBB4E1A5}" dt="2020-02-26T15:42:44.689" v="3"/>
        <pc:sldMkLst>
          <pc:docMk/>
          <pc:sldMk cId="0" sldId="275"/>
        </pc:sldMkLst>
      </pc:sldChg>
      <pc:sldChg chg="add">
        <pc:chgData name="DeAndre Smith" userId="483e3736-564c-46a6-a39f-10821ed251f9" providerId="ADAL" clId="{D2EE03C7-1DD6-4683-86E9-954DFBB4E1A5}" dt="2020-02-26T15:42:44.689" v="3"/>
        <pc:sldMkLst>
          <pc:docMk/>
          <pc:sldMk cId="0" sldId="276"/>
        </pc:sldMkLst>
      </pc:sldChg>
      <pc:sldChg chg="add">
        <pc:chgData name="DeAndre Smith" userId="483e3736-564c-46a6-a39f-10821ed251f9" providerId="ADAL" clId="{D2EE03C7-1DD6-4683-86E9-954DFBB4E1A5}" dt="2020-02-26T15:42:44.689" v="3"/>
        <pc:sldMkLst>
          <pc:docMk/>
          <pc:sldMk cId="0" sldId="277"/>
        </pc:sldMkLst>
      </pc:sldChg>
      <pc:sldChg chg="add">
        <pc:chgData name="DeAndre Smith" userId="483e3736-564c-46a6-a39f-10821ed251f9" providerId="ADAL" clId="{D2EE03C7-1DD6-4683-86E9-954DFBB4E1A5}" dt="2020-02-26T15:42:44.689" v="3"/>
        <pc:sldMkLst>
          <pc:docMk/>
          <pc:sldMk cId="0" sldId="278"/>
        </pc:sldMkLst>
      </pc:sldChg>
      <pc:sldChg chg="add">
        <pc:chgData name="DeAndre Smith" userId="483e3736-564c-46a6-a39f-10821ed251f9" providerId="ADAL" clId="{D2EE03C7-1DD6-4683-86E9-954DFBB4E1A5}" dt="2020-02-26T15:42:44.689" v="3"/>
        <pc:sldMkLst>
          <pc:docMk/>
          <pc:sldMk cId="0" sldId="279"/>
        </pc:sldMkLst>
      </pc:sldChg>
      <pc:sldChg chg="add">
        <pc:chgData name="DeAndre Smith" userId="483e3736-564c-46a6-a39f-10821ed251f9" providerId="ADAL" clId="{D2EE03C7-1DD6-4683-86E9-954DFBB4E1A5}" dt="2020-02-26T15:42:44.689" v="3"/>
        <pc:sldMkLst>
          <pc:docMk/>
          <pc:sldMk cId="0" sldId="280"/>
        </pc:sldMkLst>
      </pc:sldChg>
      <pc:sldChg chg="add">
        <pc:chgData name="DeAndre Smith" userId="483e3736-564c-46a6-a39f-10821ed251f9" providerId="ADAL" clId="{D2EE03C7-1DD6-4683-86E9-954DFBB4E1A5}" dt="2020-02-26T15:42:44.689" v="3"/>
        <pc:sldMkLst>
          <pc:docMk/>
          <pc:sldMk cId="0" sldId="281"/>
        </pc:sldMkLst>
      </pc:sldChg>
      <pc:sldChg chg="modSp add">
        <pc:chgData name="DeAndre Smith" userId="483e3736-564c-46a6-a39f-10821ed251f9" providerId="ADAL" clId="{D2EE03C7-1DD6-4683-86E9-954DFBB4E1A5}" dt="2020-02-26T20:58:23.342" v="34" actId="1076"/>
        <pc:sldMkLst>
          <pc:docMk/>
          <pc:sldMk cId="0" sldId="282"/>
        </pc:sldMkLst>
        <pc:spChg chg="mod">
          <ac:chgData name="DeAndre Smith" userId="483e3736-564c-46a6-a39f-10821ed251f9" providerId="ADAL" clId="{D2EE03C7-1DD6-4683-86E9-954DFBB4E1A5}" dt="2020-02-26T20:58:23.342" v="34" actId="1076"/>
          <ac:spMkLst>
            <pc:docMk/>
            <pc:sldMk cId="0" sldId="282"/>
            <ac:spMk id="2" creationId="{00000000-0000-0000-0000-000000000000}"/>
          </ac:spMkLst>
        </pc:spChg>
      </pc:sldChg>
      <pc:sldChg chg="add">
        <pc:chgData name="DeAndre Smith" userId="483e3736-564c-46a6-a39f-10821ed251f9" providerId="ADAL" clId="{D2EE03C7-1DD6-4683-86E9-954DFBB4E1A5}" dt="2020-02-26T15:42:44.689" v="3"/>
        <pc:sldMkLst>
          <pc:docMk/>
          <pc:sldMk cId="0" sldId="283"/>
        </pc:sldMkLst>
      </pc:sldChg>
      <pc:sldChg chg="add">
        <pc:chgData name="DeAndre Smith" userId="483e3736-564c-46a6-a39f-10821ed251f9" providerId="ADAL" clId="{D2EE03C7-1DD6-4683-86E9-954DFBB4E1A5}" dt="2020-02-26T15:42:44.689" v="3"/>
        <pc:sldMkLst>
          <pc:docMk/>
          <pc:sldMk cId="0" sldId="284"/>
        </pc:sldMkLst>
      </pc:sldChg>
      <pc:sldChg chg="add">
        <pc:chgData name="DeAndre Smith" userId="483e3736-564c-46a6-a39f-10821ed251f9" providerId="ADAL" clId="{D2EE03C7-1DD6-4683-86E9-954DFBB4E1A5}" dt="2020-02-26T15:42:44.689" v="3"/>
        <pc:sldMkLst>
          <pc:docMk/>
          <pc:sldMk cId="0" sldId="285"/>
        </pc:sldMkLst>
      </pc:sldChg>
      <pc:sldChg chg="add">
        <pc:chgData name="DeAndre Smith" userId="483e3736-564c-46a6-a39f-10821ed251f9" providerId="ADAL" clId="{D2EE03C7-1DD6-4683-86E9-954DFBB4E1A5}" dt="2020-02-26T15:42:44.689" v="3"/>
        <pc:sldMkLst>
          <pc:docMk/>
          <pc:sldMk cId="0" sldId="286"/>
        </pc:sldMkLst>
      </pc:sldChg>
      <pc:sldChg chg="modSp add">
        <pc:chgData name="DeAndre Smith" userId="483e3736-564c-46a6-a39f-10821ed251f9" providerId="ADAL" clId="{D2EE03C7-1DD6-4683-86E9-954DFBB4E1A5}" dt="2020-02-27T18:36:03.190" v="42" actId="14100"/>
        <pc:sldMkLst>
          <pc:docMk/>
          <pc:sldMk cId="0" sldId="287"/>
        </pc:sldMkLst>
        <pc:spChg chg="mod">
          <ac:chgData name="DeAndre Smith" userId="483e3736-564c-46a6-a39f-10821ed251f9" providerId="ADAL" clId="{D2EE03C7-1DD6-4683-86E9-954DFBB4E1A5}" dt="2020-02-27T18:36:03.190" v="42" actId="14100"/>
          <ac:spMkLst>
            <pc:docMk/>
            <pc:sldMk cId="0" sldId="287"/>
            <ac:spMk id="5" creationId="{00000000-0000-0000-0000-000000000000}"/>
          </ac:spMkLst>
        </pc:spChg>
      </pc:sldChg>
      <pc:sldChg chg="add">
        <pc:chgData name="DeAndre Smith" userId="483e3736-564c-46a6-a39f-10821ed251f9" providerId="ADAL" clId="{D2EE03C7-1DD6-4683-86E9-954DFBB4E1A5}" dt="2020-02-26T15:42:44.689" v="3"/>
        <pc:sldMkLst>
          <pc:docMk/>
          <pc:sldMk cId="0" sldId="288"/>
        </pc:sldMkLst>
      </pc:sldChg>
      <pc:sldChg chg="add">
        <pc:chgData name="DeAndre Smith" userId="483e3736-564c-46a6-a39f-10821ed251f9" providerId="ADAL" clId="{D2EE03C7-1DD6-4683-86E9-954DFBB4E1A5}" dt="2020-02-26T15:42:44.689" v="3"/>
        <pc:sldMkLst>
          <pc:docMk/>
          <pc:sldMk cId="0" sldId="289"/>
        </pc:sldMkLst>
      </pc:sldChg>
      <pc:sldChg chg="modSp add">
        <pc:chgData name="DeAndre Smith" userId="483e3736-564c-46a6-a39f-10821ed251f9" providerId="ADAL" clId="{D2EE03C7-1DD6-4683-86E9-954DFBB4E1A5}" dt="2020-02-26T20:58:04.171" v="31" actId="1076"/>
        <pc:sldMkLst>
          <pc:docMk/>
          <pc:sldMk cId="0" sldId="290"/>
        </pc:sldMkLst>
        <pc:spChg chg="mod">
          <ac:chgData name="DeAndre Smith" userId="483e3736-564c-46a6-a39f-10821ed251f9" providerId="ADAL" clId="{D2EE03C7-1DD6-4683-86E9-954DFBB4E1A5}" dt="2020-02-26T20:58:01.184" v="30" actId="1076"/>
          <ac:spMkLst>
            <pc:docMk/>
            <pc:sldMk cId="0" sldId="290"/>
            <ac:spMk id="2" creationId="{00000000-0000-0000-0000-000000000000}"/>
          </ac:spMkLst>
        </pc:spChg>
        <pc:spChg chg="mod">
          <ac:chgData name="DeAndre Smith" userId="483e3736-564c-46a6-a39f-10821ed251f9" providerId="ADAL" clId="{D2EE03C7-1DD6-4683-86E9-954DFBB4E1A5}" dt="2020-02-26T20:58:04.171" v="31" actId="1076"/>
          <ac:spMkLst>
            <pc:docMk/>
            <pc:sldMk cId="0" sldId="290"/>
            <ac:spMk id="4" creationId="{00000000-0000-0000-0000-000000000000}"/>
          </ac:spMkLst>
        </pc:spChg>
      </pc:sldChg>
      <pc:sldChg chg="modSp add">
        <pc:chgData name="DeAndre Smith" userId="483e3736-564c-46a6-a39f-10821ed251f9" providerId="ADAL" clId="{D2EE03C7-1DD6-4683-86E9-954DFBB4E1A5}" dt="2020-02-26T20:58:13.988" v="33" actId="1076"/>
        <pc:sldMkLst>
          <pc:docMk/>
          <pc:sldMk cId="0" sldId="291"/>
        </pc:sldMkLst>
        <pc:spChg chg="mod">
          <ac:chgData name="DeAndre Smith" userId="483e3736-564c-46a6-a39f-10821ed251f9" providerId="ADAL" clId="{D2EE03C7-1DD6-4683-86E9-954DFBB4E1A5}" dt="2020-02-26T20:58:13.988" v="33" actId="1076"/>
          <ac:spMkLst>
            <pc:docMk/>
            <pc:sldMk cId="0" sldId="291"/>
            <ac:spMk id="2" creationId="{00000000-0000-0000-0000-000000000000}"/>
          </ac:spMkLst>
        </pc:spChg>
      </pc:sldChg>
      <pc:sldChg chg="add">
        <pc:chgData name="DeAndre Smith" userId="483e3736-564c-46a6-a39f-10821ed251f9" providerId="ADAL" clId="{D2EE03C7-1DD6-4683-86E9-954DFBB4E1A5}" dt="2020-02-26T15:42:44.689" v="3"/>
        <pc:sldMkLst>
          <pc:docMk/>
          <pc:sldMk cId="0" sldId="292"/>
        </pc:sldMkLst>
      </pc:sldChg>
      <pc:sldChg chg="add del ord">
        <pc:chgData name="DeAndre Smith" userId="483e3736-564c-46a6-a39f-10821ed251f9" providerId="ADAL" clId="{D2EE03C7-1DD6-4683-86E9-954DFBB4E1A5}" dt="2020-02-26T18:35:21.926" v="8" actId="2696"/>
        <pc:sldMkLst>
          <pc:docMk/>
          <pc:sldMk cId="1276823617" sldId="293"/>
        </pc:sldMkLst>
      </pc:sldChg>
      <pc:sldChg chg="addSp delSp add del ord">
        <pc:chgData name="DeAndre Smith" userId="483e3736-564c-46a6-a39f-10821ed251f9" providerId="ADAL" clId="{D2EE03C7-1DD6-4683-86E9-954DFBB4E1A5}" dt="2020-02-26T18:53:20.945" v="29" actId="2696"/>
        <pc:sldMkLst>
          <pc:docMk/>
          <pc:sldMk cId="1546176609" sldId="293"/>
        </pc:sldMkLst>
        <pc:spChg chg="del">
          <ac:chgData name="DeAndre Smith" userId="483e3736-564c-46a6-a39f-10821ed251f9" providerId="ADAL" clId="{D2EE03C7-1DD6-4683-86E9-954DFBB4E1A5}" dt="2020-02-26T18:53:14.966" v="27" actId="478"/>
          <ac:spMkLst>
            <pc:docMk/>
            <pc:sldMk cId="1546176609" sldId="293"/>
            <ac:spMk id="2" creationId="{143E2597-F3D1-473D-8415-42DF2C566341}"/>
          </ac:spMkLst>
        </pc:spChg>
        <pc:spChg chg="del">
          <ac:chgData name="DeAndre Smith" userId="483e3736-564c-46a6-a39f-10821ed251f9" providerId="ADAL" clId="{D2EE03C7-1DD6-4683-86E9-954DFBB4E1A5}" dt="2020-02-26T18:53:16.741" v="28" actId="478"/>
          <ac:spMkLst>
            <pc:docMk/>
            <pc:sldMk cId="1546176609" sldId="293"/>
            <ac:spMk id="3" creationId="{DE4E000C-7F95-4854-93E2-4CBD4A067790}"/>
          </ac:spMkLst>
        </pc:spChg>
        <pc:graphicFrameChg chg="add">
          <ac:chgData name="DeAndre Smith" userId="483e3736-564c-46a6-a39f-10821ed251f9" providerId="ADAL" clId="{D2EE03C7-1DD6-4683-86E9-954DFBB4E1A5}" dt="2020-02-26T18:53:04.500" v="25"/>
          <ac:graphicFrameMkLst>
            <pc:docMk/>
            <pc:sldMk cId="1546176609" sldId="293"/>
            <ac:graphicFrameMk id="4" creationId="{5D29D652-D4A9-4174-8955-99B8CBB3BE96}"/>
          </ac:graphicFrameMkLst>
        </pc:graphicFrameChg>
        <pc:graphicFrameChg chg="add del">
          <ac:chgData name="DeAndre Smith" userId="483e3736-564c-46a6-a39f-10821ed251f9" providerId="ADAL" clId="{D2EE03C7-1DD6-4683-86E9-954DFBB4E1A5}" dt="2020-02-26T18:53:12.285" v="26" actId="478"/>
          <ac:graphicFrameMkLst>
            <pc:docMk/>
            <pc:sldMk cId="1546176609" sldId="293"/>
            <ac:graphicFrameMk id="5" creationId="{EABD659C-0965-4C9E-8181-A8CFFDA7C59F}"/>
          </ac:graphicFrameMkLst>
        </pc:graphicFrameChg>
        <pc:picChg chg="add del">
          <ac:chgData name="DeAndre Smith" userId="483e3736-564c-46a6-a39f-10821ed251f9" providerId="ADAL" clId="{D2EE03C7-1DD6-4683-86E9-954DFBB4E1A5}" dt="2020-02-26T18:53:12.285" v="26" actId="478"/>
          <ac:picMkLst>
            <pc:docMk/>
            <pc:sldMk cId="1546176609" sldId="293"/>
            <ac:picMk id="1025" creationId="{BD695255-AF8D-4878-B3C4-C80E7E37F6BB}"/>
          </ac:picMkLst>
        </pc:picChg>
        <pc:picChg chg="add del">
          <ac:chgData name="DeAndre Smith" userId="483e3736-564c-46a6-a39f-10821ed251f9" providerId="ADAL" clId="{D2EE03C7-1DD6-4683-86E9-954DFBB4E1A5}" dt="2020-02-26T18:53:12.285" v="26" actId="478"/>
          <ac:picMkLst>
            <pc:docMk/>
            <pc:sldMk cId="1546176609" sldId="293"/>
            <ac:picMk id="1026" creationId="{B658D56D-6505-408D-ADE0-178BB588520E}"/>
          </ac:picMkLst>
        </pc:picChg>
        <pc:picChg chg="add del">
          <ac:chgData name="DeAndre Smith" userId="483e3736-564c-46a6-a39f-10821ed251f9" providerId="ADAL" clId="{D2EE03C7-1DD6-4683-86E9-954DFBB4E1A5}" dt="2020-02-26T18:53:12.285" v="26" actId="478"/>
          <ac:picMkLst>
            <pc:docMk/>
            <pc:sldMk cId="1546176609" sldId="293"/>
            <ac:picMk id="1027" creationId="{59021068-780D-43C7-AA53-36EA731E25E6}"/>
          </ac:picMkLst>
        </pc:picChg>
        <pc:picChg chg="add del">
          <ac:chgData name="DeAndre Smith" userId="483e3736-564c-46a6-a39f-10821ed251f9" providerId="ADAL" clId="{D2EE03C7-1DD6-4683-86E9-954DFBB4E1A5}" dt="2020-02-26T18:53:12.285" v="26" actId="478"/>
          <ac:picMkLst>
            <pc:docMk/>
            <pc:sldMk cId="1546176609" sldId="293"/>
            <ac:picMk id="1029" creationId="{521D8B55-321C-4010-9A9F-E908BE8D7249}"/>
          </ac:picMkLst>
        </pc:picChg>
        <pc:picChg chg="add del">
          <ac:chgData name="DeAndre Smith" userId="483e3736-564c-46a6-a39f-10821ed251f9" providerId="ADAL" clId="{D2EE03C7-1DD6-4683-86E9-954DFBB4E1A5}" dt="2020-02-26T18:53:12.285" v="26" actId="478"/>
          <ac:picMkLst>
            <pc:docMk/>
            <pc:sldMk cId="1546176609" sldId="293"/>
            <ac:picMk id="1030" creationId="{15D186EC-C541-431E-966C-AE1D3B469D5A}"/>
          </ac:picMkLst>
        </pc:picChg>
        <pc:picChg chg="add del">
          <ac:chgData name="DeAndre Smith" userId="483e3736-564c-46a6-a39f-10821ed251f9" providerId="ADAL" clId="{D2EE03C7-1DD6-4683-86E9-954DFBB4E1A5}" dt="2020-02-26T18:53:12.285" v="26" actId="478"/>
          <ac:picMkLst>
            <pc:docMk/>
            <pc:sldMk cId="1546176609" sldId="293"/>
            <ac:picMk id="1031" creationId="{42895A7A-9622-400A-9831-9240767A618B}"/>
          </ac:picMkLst>
        </pc:picChg>
        <pc:picChg chg="add del">
          <ac:chgData name="DeAndre Smith" userId="483e3736-564c-46a6-a39f-10821ed251f9" providerId="ADAL" clId="{D2EE03C7-1DD6-4683-86E9-954DFBB4E1A5}" dt="2020-02-26T18:53:12.285" v="26" actId="478"/>
          <ac:picMkLst>
            <pc:docMk/>
            <pc:sldMk cId="1546176609" sldId="293"/>
            <ac:picMk id="1032" creationId="{8DB7B306-FF3E-4EAE-856A-91ED147163AB}"/>
          </ac:picMkLst>
        </pc:picChg>
        <pc:picChg chg="add del">
          <ac:chgData name="DeAndre Smith" userId="483e3736-564c-46a6-a39f-10821ed251f9" providerId="ADAL" clId="{D2EE03C7-1DD6-4683-86E9-954DFBB4E1A5}" dt="2020-02-26T18:53:12.285" v="26" actId="478"/>
          <ac:picMkLst>
            <pc:docMk/>
            <pc:sldMk cId="1546176609" sldId="293"/>
            <ac:picMk id="1033" creationId="{3FFBC421-4267-4D9D-9906-ED83B84A037C}"/>
          </ac:picMkLst>
        </pc:picChg>
        <pc:picChg chg="add del">
          <ac:chgData name="DeAndre Smith" userId="483e3736-564c-46a6-a39f-10821ed251f9" providerId="ADAL" clId="{D2EE03C7-1DD6-4683-86E9-954DFBB4E1A5}" dt="2020-02-26T18:53:12.285" v="26" actId="478"/>
          <ac:picMkLst>
            <pc:docMk/>
            <pc:sldMk cId="1546176609" sldId="293"/>
            <ac:picMk id="1034" creationId="{F3F49A7F-E412-4856-8C4A-B8A0ED32F1A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2451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 u="heavy">
                <a:solidFill>
                  <a:srgbClr val="29588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7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 u="heavy">
                <a:solidFill>
                  <a:srgbClr val="29588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-6095" y="0"/>
            <a:ext cx="12204954" cy="14439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2267706" y="1868152"/>
            <a:ext cx="7802890" cy="43115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2204085" y="1784985"/>
            <a:ext cx="7930515" cy="4448810"/>
          </a:xfrm>
          <a:custGeom>
            <a:avLst/>
            <a:gdLst/>
            <a:ahLst/>
            <a:cxnLst/>
            <a:rect l="l" t="t" r="r" b="b"/>
            <a:pathLst>
              <a:path w="7930515" h="4448810">
                <a:moveTo>
                  <a:pt x="0" y="0"/>
                </a:moveTo>
                <a:lnTo>
                  <a:pt x="7930134" y="0"/>
                </a:lnTo>
                <a:lnTo>
                  <a:pt x="7930134" y="4448556"/>
                </a:lnTo>
                <a:lnTo>
                  <a:pt x="0" y="4448556"/>
                </a:lnTo>
                <a:lnTo>
                  <a:pt x="0" y="0"/>
                </a:lnTo>
                <a:close/>
              </a:path>
            </a:pathLst>
          </a:custGeom>
          <a:ln w="9906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 u="heavy">
                <a:solidFill>
                  <a:srgbClr val="29588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8823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1">
                <a:solidFill>
                  <a:schemeClr val="tx1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5856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1">
                <a:solidFill>
                  <a:schemeClr val="tx1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1785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1">
                <a:solidFill>
                  <a:schemeClr val="tx1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2830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072336" y="6762498"/>
            <a:ext cx="2120265" cy="95885"/>
          </a:xfrm>
          <a:custGeom>
            <a:avLst/>
            <a:gdLst/>
            <a:ahLst/>
            <a:cxnLst/>
            <a:rect l="l" t="t" r="r" b="b"/>
            <a:pathLst>
              <a:path w="2120265" h="95884">
                <a:moveTo>
                  <a:pt x="0" y="0"/>
                </a:moveTo>
                <a:lnTo>
                  <a:pt x="2119661" y="0"/>
                </a:lnTo>
                <a:lnTo>
                  <a:pt x="2119661" y="95500"/>
                </a:lnTo>
                <a:lnTo>
                  <a:pt x="0" y="95500"/>
                </a:lnTo>
                <a:lnTo>
                  <a:pt x="0" y="0"/>
                </a:lnTo>
                <a:close/>
              </a:path>
            </a:pathLst>
          </a:custGeom>
          <a:solidFill>
            <a:srgbClr val="55AB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8083616" y="6763136"/>
            <a:ext cx="1987550" cy="95250"/>
          </a:xfrm>
          <a:custGeom>
            <a:avLst/>
            <a:gdLst/>
            <a:ahLst/>
            <a:cxnLst/>
            <a:rect l="l" t="t" r="r" b="b"/>
            <a:pathLst>
              <a:path w="1987550" h="95250">
                <a:moveTo>
                  <a:pt x="0" y="0"/>
                </a:moveTo>
                <a:lnTo>
                  <a:pt x="1987492" y="0"/>
                </a:lnTo>
                <a:lnTo>
                  <a:pt x="1987492" y="94863"/>
                </a:lnTo>
                <a:lnTo>
                  <a:pt x="0" y="94863"/>
                </a:lnTo>
                <a:lnTo>
                  <a:pt x="0" y="0"/>
                </a:lnTo>
                <a:close/>
              </a:path>
            </a:pathLst>
          </a:custGeom>
          <a:solidFill>
            <a:srgbClr val="A91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6096124" y="6763136"/>
            <a:ext cx="1987550" cy="95250"/>
          </a:xfrm>
          <a:custGeom>
            <a:avLst/>
            <a:gdLst/>
            <a:ahLst/>
            <a:cxnLst/>
            <a:rect l="l" t="t" r="r" b="b"/>
            <a:pathLst>
              <a:path w="1987550" h="95250">
                <a:moveTo>
                  <a:pt x="0" y="0"/>
                </a:moveTo>
                <a:lnTo>
                  <a:pt x="1987492" y="0"/>
                </a:lnTo>
                <a:lnTo>
                  <a:pt x="1987492" y="94863"/>
                </a:lnTo>
                <a:lnTo>
                  <a:pt x="0" y="94863"/>
                </a:lnTo>
                <a:lnTo>
                  <a:pt x="0" y="0"/>
                </a:lnTo>
                <a:close/>
              </a:path>
            </a:pathLst>
          </a:custGeom>
          <a:solidFill>
            <a:srgbClr val="439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4109856" y="6763136"/>
            <a:ext cx="1986280" cy="95250"/>
          </a:xfrm>
          <a:custGeom>
            <a:avLst/>
            <a:gdLst/>
            <a:ahLst/>
            <a:cxnLst/>
            <a:rect l="l" t="t" r="r" b="b"/>
            <a:pathLst>
              <a:path w="1986279" h="95250">
                <a:moveTo>
                  <a:pt x="0" y="0"/>
                </a:moveTo>
                <a:lnTo>
                  <a:pt x="1986267" y="0"/>
                </a:lnTo>
                <a:lnTo>
                  <a:pt x="1986267" y="94863"/>
                </a:lnTo>
                <a:lnTo>
                  <a:pt x="0" y="94863"/>
                </a:lnTo>
                <a:lnTo>
                  <a:pt x="0" y="0"/>
                </a:lnTo>
                <a:close/>
              </a:path>
            </a:pathLst>
          </a:custGeom>
          <a:solidFill>
            <a:srgbClr val="305C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2122364" y="6763136"/>
            <a:ext cx="1987550" cy="95250"/>
          </a:xfrm>
          <a:custGeom>
            <a:avLst/>
            <a:gdLst/>
            <a:ahLst/>
            <a:cxnLst/>
            <a:rect l="l" t="t" r="r" b="b"/>
            <a:pathLst>
              <a:path w="1987550" h="95250">
                <a:moveTo>
                  <a:pt x="0" y="0"/>
                </a:moveTo>
                <a:lnTo>
                  <a:pt x="1987492" y="0"/>
                </a:lnTo>
                <a:lnTo>
                  <a:pt x="1987492" y="94863"/>
                </a:lnTo>
                <a:lnTo>
                  <a:pt x="0" y="94863"/>
                </a:lnTo>
                <a:lnTo>
                  <a:pt x="0" y="0"/>
                </a:lnTo>
                <a:close/>
              </a:path>
            </a:pathLst>
          </a:custGeom>
          <a:solidFill>
            <a:srgbClr val="EA68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0" y="6763136"/>
            <a:ext cx="2122805" cy="95250"/>
          </a:xfrm>
          <a:custGeom>
            <a:avLst/>
            <a:gdLst/>
            <a:ahLst/>
            <a:cxnLst/>
            <a:rect l="l" t="t" r="r" b="b"/>
            <a:pathLst>
              <a:path w="2122805" h="95250">
                <a:moveTo>
                  <a:pt x="0" y="0"/>
                </a:moveTo>
                <a:lnTo>
                  <a:pt x="2122364" y="0"/>
                </a:lnTo>
                <a:lnTo>
                  <a:pt x="2122364" y="94863"/>
                </a:lnTo>
                <a:lnTo>
                  <a:pt x="0" y="94863"/>
                </a:lnTo>
                <a:lnTo>
                  <a:pt x="0" y="0"/>
                </a:lnTo>
                <a:close/>
              </a:path>
            </a:pathLst>
          </a:custGeom>
          <a:solidFill>
            <a:srgbClr val="EBC00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25500" y="700500"/>
            <a:ext cx="10541000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 u="heavy">
                <a:solidFill>
                  <a:srgbClr val="29588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055300" y="2001456"/>
            <a:ext cx="8081399" cy="2030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7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DEBE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6967" y="-41960"/>
            <a:ext cx="11578064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1">
                <a:solidFill>
                  <a:schemeClr val="tx1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49258" y="3394328"/>
            <a:ext cx="1089348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3445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cMs4ZNCmH8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7" Type="http://schemas.openxmlformats.org/officeDocument/2006/relationships/image" Target="../media/image75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jpg"/><Relationship Id="rId4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nca2018.globalchange.gov/chapter/17" TargetMode="External"/><Relationship Id="rId4" Type="http://schemas.openxmlformats.org/officeDocument/2006/relationships/hyperlink" Target="https://nca2018.globalchange.gov/chapter/4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hyperlink" Target="http://www.eia.gov/electricity/data/eia8" TargetMode="External"/><Relationship Id="rId18" Type="http://schemas.openxmlformats.org/officeDocument/2006/relationships/image" Target="../media/image109.png"/><Relationship Id="rId3" Type="http://schemas.openxmlformats.org/officeDocument/2006/relationships/image" Target="../media/image95.png"/><Relationship Id="rId21" Type="http://schemas.openxmlformats.org/officeDocument/2006/relationships/image" Target="../media/image112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17" Type="http://schemas.openxmlformats.org/officeDocument/2006/relationships/image" Target="../media/image108.png"/><Relationship Id="rId2" Type="http://schemas.openxmlformats.org/officeDocument/2006/relationships/image" Target="../media/image94.png"/><Relationship Id="rId16" Type="http://schemas.openxmlformats.org/officeDocument/2006/relationships/image" Target="../media/image107.png"/><Relationship Id="rId20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5" Type="http://schemas.openxmlformats.org/officeDocument/2006/relationships/image" Target="../media/image106.png"/><Relationship Id="rId23" Type="http://schemas.openxmlformats.org/officeDocument/2006/relationships/image" Target="../media/image114.png"/><Relationship Id="rId10" Type="http://schemas.openxmlformats.org/officeDocument/2006/relationships/image" Target="../media/image102.png"/><Relationship Id="rId19" Type="http://schemas.openxmlformats.org/officeDocument/2006/relationships/image" Target="../media/image110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Relationship Id="rId14" Type="http://schemas.openxmlformats.org/officeDocument/2006/relationships/image" Target="../media/image105.png"/><Relationship Id="rId22" Type="http://schemas.openxmlformats.org/officeDocument/2006/relationships/image" Target="../media/image1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uzanne.Chiavari@amwater.com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sinessinsider.com/climate-change-in-the-next-decade-2019-11#regardless-of-what-actions-we-take-there-are-a-few-changes-scientists-know-well-see-in-the-next-10-years-5" TargetMode="External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puc.ca.gov/nexus_calculator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10" Type="http://schemas.openxmlformats.org/officeDocument/2006/relationships/image" Target="../media/image16.jp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jpg"/><Relationship Id="rId14" Type="http://schemas.openxmlformats.org/officeDocument/2006/relationships/image" Target="../media/image20.png"/><Relationship Id="rId22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8.jpg"/><Relationship Id="rId4" Type="http://schemas.openxmlformats.org/officeDocument/2006/relationships/image" Target="../media/image13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lwaterassn.com/wp-" TargetMode="External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hyperlink" Target="http://ca-nv-/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hyperlink" Target="mailto:Csandoval@scu.edu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56.png"/><Relationship Id="rId7" Type="http://schemas.openxmlformats.org/officeDocument/2006/relationships/image" Target="../media/image60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67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34302" y="5900285"/>
            <a:ext cx="1580258" cy="2394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13005" y="5904106"/>
            <a:ext cx="349250" cy="237490"/>
          </a:xfrm>
          <a:custGeom>
            <a:avLst/>
            <a:gdLst/>
            <a:ahLst/>
            <a:cxnLst/>
            <a:rect l="l" t="t" r="r" b="b"/>
            <a:pathLst>
              <a:path w="349250" h="237489">
                <a:moveTo>
                  <a:pt x="78498" y="4457"/>
                </a:moveTo>
                <a:lnTo>
                  <a:pt x="0" y="4457"/>
                </a:lnTo>
                <a:lnTo>
                  <a:pt x="0" y="636"/>
                </a:lnTo>
                <a:lnTo>
                  <a:pt x="1930" y="0"/>
                </a:lnTo>
                <a:lnTo>
                  <a:pt x="4503" y="0"/>
                </a:lnTo>
                <a:lnTo>
                  <a:pt x="16568" y="199"/>
                </a:lnTo>
                <a:lnTo>
                  <a:pt x="27667" y="636"/>
                </a:lnTo>
                <a:lnTo>
                  <a:pt x="41179" y="1273"/>
                </a:lnTo>
                <a:lnTo>
                  <a:pt x="78498" y="1273"/>
                </a:lnTo>
                <a:lnTo>
                  <a:pt x="78498" y="4457"/>
                </a:lnTo>
                <a:close/>
              </a:path>
              <a:path w="349250" h="237489">
                <a:moveTo>
                  <a:pt x="78498" y="1273"/>
                </a:moveTo>
                <a:lnTo>
                  <a:pt x="41179" y="1273"/>
                </a:lnTo>
                <a:lnTo>
                  <a:pt x="45391" y="1074"/>
                </a:lnTo>
                <a:lnTo>
                  <a:pt x="52680" y="636"/>
                </a:lnTo>
                <a:lnTo>
                  <a:pt x="62261" y="199"/>
                </a:lnTo>
                <a:lnTo>
                  <a:pt x="73350" y="0"/>
                </a:lnTo>
                <a:lnTo>
                  <a:pt x="77854" y="0"/>
                </a:lnTo>
                <a:lnTo>
                  <a:pt x="78498" y="1273"/>
                </a:lnTo>
                <a:close/>
              </a:path>
              <a:path w="349250" h="237489">
                <a:moveTo>
                  <a:pt x="348094" y="4457"/>
                </a:moveTo>
                <a:lnTo>
                  <a:pt x="283751" y="4457"/>
                </a:lnTo>
                <a:lnTo>
                  <a:pt x="282464" y="3820"/>
                </a:lnTo>
                <a:lnTo>
                  <a:pt x="282464" y="636"/>
                </a:lnTo>
                <a:lnTo>
                  <a:pt x="283751" y="0"/>
                </a:lnTo>
                <a:lnTo>
                  <a:pt x="287612" y="0"/>
                </a:lnTo>
                <a:lnTo>
                  <a:pt x="298962" y="199"/>
                </a:lnTo>
                <a:lnTo>
                  <a:pt x="308443" y="636"/>
                </a:lnTo>
                <a:lnTo>
                  <a:pt x="319140" y="1273"/>
                </a:lnTo>
                <a:lnTo>
                  <a:pt x="348737" y="1273"/>
                </a:lnTo>
                <a:lnTo>
                  <a:pt x="348737" y="3820"/>
                </a:lnTo>
                <a:lnTo>
                  <a:pt x="348094" y="4457"/>
                </a:lnTo>
                <a:close/>
              </a:path>
              <a:path w="349250" h="237489">
                <a:moveTo>
                  <a:pt x="348737" y="1273"/>
                </a:moveTo>
                <a:lnTo>
                  <a:pt x="321713" y="1273"/>
                </a:lnTo>
                <a:lnTo>
                  <a:pt x="334582" y="0"/>
                </a:lnTo>
                <a:lnTo>
                  <a:pt x="347450" y="0"/>
                </a:lnTo>
                <a:lnTo>
                  <a:pt x="348737" y="636"/>
                </a:lnTo>
                <a:lnTo>
                  <a:pt x="348737" y="1273"/>
                </a:lnTo>
                <a:close/>
              </a:path>
              <a:path w="349250" h="237489">
                <a:moveTo>
                  <a:pt x="121404" y="190408"/>
                </a:moveTo>
                <a:lnTo>
                  <a:pt x="107452" y="190408"/>
                </a:lnTo>
                <a:lnTo>
                  <a:pt x="173082" y="15920"/>
                </a:lnTo>
                <a:lnTo>
                  <a:pt x="178229" y="3184"/>
                </a:lnTo>
                <a:lnTo>
                  <a:pt x="179516" y="1273"/>
                </a:lnTo>
                <a:lnTo>
                  <a:pt x="183376" y="1273"/>
                </a:lnTo>
                <a:lnTo>
                  <a:pt x="185307" y="5731"/>
                </a:lnTo>
                <a:lnTo>
                  <a:pt x="189167" y="15920"/>
                </a:lnTo>
                <a:lnTo>
                  <a:pt x="201258" y="50308"/>
                </a:lnTo>
                <a:lnTo>
                  <a:pt x="174368" y="50308"/>
                </a:lnTo>
                <a:lnTo>
                  <a:pt x="161238" y="85204"/>
                </a:lnTo>
                <a:lnTo>
                  <a:pt x="121404" y="190408"/>
                </a:lnTo>
                <a:close/>
              </a:path>
              <a:path w="349250" h="237489">
                <a:moveTo>
                  <a:pt x="103591" y="236896"/>
                </a:moveTo>
                <a:lnTo>
                  <a:pt x="99731" y="236896"/>
                </a:lnTo>
                <a:lnTo>
                  <a:pt x="97569" y="235970"/>
                </a:lnTo>
                <a:lnTo>
                  <a:pt x="95468" y="232358"/>
                </a:lnTo>
                <a:lnTo>
                  <a:pt x="92764" y="224806"/>
                </a:lnTo>
                <a:lnTo>
                  <a:pt x="88793" y="212060"/>
                </a:lnTo>
                <a:lnTo>
                  <a:pt x="33458" y="30567"/>
                </a:lnTo>
                <a:lnTo>
                  <a:pt x="29758" y="20248"/>
                </a:lnTo>
                <a:lnTo>
                  <a:pt x="4503" y="4457"/>
                </a:lnTo>
                <a:lnTo>
                  <a:pt x="67559" y="4457"/>
                </a:lnTo>
                <a:lnTo>
                  <a:pt x="63699" y="6368"/>
                </a:lnTo>
                <a:lnTo>
                  <a:pt x="61769" y="7641"/>
                </a:lnTo>
                <a:lnTo>
                  <a:pt x="59838" y="9552"/>
                </a:lnTo>
                <a:lnTo>
                  <a:pt x="59838" y="14009"/>
                </a:lnTo>
                <a:lnTo>
                  <a:pt x="73330" y="71303"/>
                </a:lnTo>
                <a:lnTo>
                  <a:pt x="86219" y="117652"/>
                </a:lnTo>
                <a:lnTo>
                  <a:pt x="99107" y="163283"/>
                </a:lnTo>
                <a:lnTo>
                  <a:pt x="106808" y="190408"/>
                </a:lnTo>
                <a:lnTo>
                  <a:pt x="121404" y="190408"/>
                </a:lnTo>
                <a:lnTo>
                  <a:pt x="110026" y="220338"/>
                </a:lnTo>
                <a:lnTo>
                  <a:pt x="104878" y="233075"/>
                </a:lnTo>
                <a:lnTo>
                  <a:pt x="103591" y="236896"/>
                </a:lnTo>
                <a:close/>
              </a:path>
              <a:path w="349250" h="237489">
                <a:moveTo>
                  <a:pt x="264981" y="189771"/>
                </a:moveTo>
                <a:lnTo>
                  <a:pt x="251580" y="189771"/>
                </a:lnTo>
                <a:lnTo>
                  <a:pt x="261111" y="159035"/>
                </a:lnTo>
                <a:lnTo>
                  <a:pt x="274743" y="115821"/>
                </a:lnTo>
                <a:lnTo>
                  <a:pt x="288858" y="70577"/>
                </a:lnTo>
                <a:lnTo>
                  <a:pt x="299837" y="33751"/>
                </a:lnTo>
                <a:lnTo>
                  <a:pt x="302411" y="22288"/>
                </a:lnTo>
                <a:lnTo>
                  <a:pt x="303012" y="18119"/>
                </a:lnTo>
                <a:lnTo>
                  <a:pt x="303054" y="8278"/>
                </a:lnTo>
                <a:lnTo>
                  <a:pt x="299837" y="4457"/>
                </a:lnTo>
                <a:lnTo>
                  <a:pt x="344877" y="4457"/>
                </a:lnTo>
                <a:lnTo>
                  <a:pt x="315279" y="39482"/>
                </a:lnTo>
                <a:lnTo>
                  <a:pt x="302350" y="77701"/>
                </a:lnTo>
                <a:lnTo>
                  <a:pt x="270219" y="174438"/>
                </a:lnTo>
                <a:lnTo>
                  <a:pt x="264981" y="189771"/>
                </a:lnTo>
                <a:close/>
              </a:path>
              <a:path w="349250" h="237489">
                <a:moveTo>
                  <a:pt x="245145" y="236896"/>
                </a:moveTo>
                <a:lnTo>
                  <a:pt x="241928" y="236896"/>
                </a:lnTo>
                <a:lnTo>
                  <a:pt x="240641" y="232438"/>
                </a:lnTo>
                <a:lnTo>
                  <a:pt x="236137" y="220338"/>
                </a:lnTo>
                <a:lnTo>
                  <a:pt x="175012" y="50308"/>
                </a:lnTo>
                <a:lnTo>
                  <a:pt x="201258" y="50308"/>
                </a:lnTo>
                <a:lnTo>
                  <a:pt x="250293" y="189771"/>
                </a:lnTo>
                <a:lnTo>
                  <a:pt x="264981" y="189771"/>
                </a:lnTo>
                <a:lnTo>
                  <a:pt x="253289" y="224000"/>
                </a:lnTo>
                <a:lnTo>
                  <a:pt x="250132" y="232119"/>
                </a:lnTo>
                <a:lnTo>
                  <a:pt x="247699" y="235940"/>
                </a:lnTo>
                <a:lnTo>
                  <a:pt x="245145" y="23689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718633" y="5934036"/>
            <a:ext cx="501873" cy="203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248173" y="5939131"/>
            <a:ext cx="206540" cy="1974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51561" y="5102990"/>
            <a:ext cx="649605" cy="643255"/>
          </a:xfrm>
          <a:custGeom>
            <a:avLst/>
            <a:gdLst/>
            <a:ahLst/>
            <a:cxnLst/>
            <a:rect l="l" t="t" r="r" b="b"/>
            <a:pathLst>
              <a:path w="649604" h="643254">
                <a:moveTo>
                  <a:pt x="437691" y="247085"/>
                </a:moveTo>
                <a:lnTo>
                  <a:pt x="262518" y="247085"/>
                </a:lnTo>
                <a:lnTo>
                  <a:pt x="342303" y="0"/>
                </a:lnTo>
                <a:lnTo>
                  <a:pt x="412437" y="220975"/>
                </a:lnTo>
                <a:lnTo>
                  <a:pt x="413724" y="225433"/>
                </a:lnTo>
                <a:lnTo>
                  <a:pt x="416297" y="229254"/>
                </a:lnTo>
                <a:lnTo>
                  <a:pt x="436736" y="246707"/>
                </a:lnTo>
                <a:lnTo>
                  <a:pt x="437691" y="247085"/>
                </a:lnTo>
                <a:close/>
              </a:path>
              <a:path w="649604" h="643254">
                <a:moveTo>
                  <a:pt x="534044" y="251542"/>
                </a:moveTo>
                <a:lnTo>
                  <a:pt x="456190" y="251542"/>
                </a:lnTo>
                <a:lnTo>
                  <a:pt x="467651" y="251264"/>
                </a:lnTo>
                <a:lnTo>
                  <a:pt x="475493" y="249313"/>
                </a:lnTo>
                <a:lnTo>
                  <a:pt x="483334" y="244020"/>
                </a:lnTo>
                <a:lnTo>
                  <a:pt x="494795" y="233711"/>
                </a:lnTo>
                <a:lnTo>
                  <a:pt x="495439" y="233711"/>
                </a:lnTo>
                <a:lnTo>
                  <a:pt x="498757" y="236498"/>
                </a:lnTo>
                <a:lnTo>
                  <a:pt x="507503" y="242627"/>
                </a:lnTo>
                <a:lnTo>
                  <a:pt x="519869" y="248756"/>
                </a:lnTo>
                <a:lnTo>
                  <a:pt x="534044" y="251542"/>
                </a:lnTo>
                <a:close/>
              </a:path>
              <a:path w="649604" h="643254">
                <a:moveTo>
                  <a:pt x="612543" y="251542"/>
                </a:moveTo>
                <a:lnTo>
                  <a:pt x="537262" y="251542"/>
                </a:lnTo>
                <a:lnTo>
                  <a:pt x="538548" y="250906"/>
                </a:lnTo>
                <a:lnTo>
                  <a:pt x="540479" y="250906"/>
                </a:lnTo>
                <a:lnTo>
                  <a:pt x="551568" y="247602"/>
                </a:lnTo>
                <a:lnTo>
                  <a:pt x="561149" y="242627"/>
                </a:lnTo>
                <a:lnTo>
                  <a:pt x="568438" y="237652"/>
                </a:lnTo>
                <a:lnTo>
                  <a:pt x="572650" y="234348"/>
                </a:lnTo>
                <a:lnTo>
                  <a:pt x="573294" y="233711"/>
                </a:lnTo>
                <a:lnTo>
                  <a:pt x="576712" y="236498"/>
                </a:lnTo>
                <a:lnTo>
                  <a:pt x="585680" y="242627"/>
                </a:lnTo>
                <a:lnTo>
                  <a:pt x="598267" y="248756"/>
                </a:lnTo>
                <a:lnTo>
                  <a:pt x="612543" y="251542"/>
                </a:lnTo>
                <a:close/>
              </a:path>
              <a:path w="649604" h="643254">
                <a:moveTo>
                  <a:pt x="649218" y="251542"/>
                </a:moveTo>
                <a:lnTo>
                  <a:pt x="612543" y="251542"/>
                </a:lnTo>
                <a:lnTo>
                  <a:pt x="623974" y="249771"/>
                </a:lnTo>
                <a:lnTo>
                  <a:pt x="634500" y="245493"/>
                </a:lnTo>
                <a:lnTo>
                  <a:pt x="643216" y="240259"/>
                </a:lnTo>
                <a:lnTo>
                  <a:pt x="649218" y="235622"/>
                </a:lnTo>
                <a:lnTo>
                  <a:pt x="649218" y="251542"/>
                </a:lnTo>
                <a:close/>
              </a:path>
              <a:path w="649604" h="643254">
                <a:moveTo>
                  <a:pt x="130615" y="643185"/>
                </a:moveTo>
                <a:lnTo>
                  <a:pt x="213617" y="396737"/>
                </a:lnTo>
                <a:lnTo>
                  <a:pt x="0" y="245811"/>
                </a:lnTo>
                <a:lnTo>
                  <a:pt x="437691" y="247085"/>
                </a:lnTo>
                <a:lnTo>
                  <a:pt x="442919" y="249154"/>
                </a:lnTo>
                <a:lnTo>
                  <a:pt x="449464" y="250886"/>
                </a:lnTo>
                <a:lnTo>
                  <a:pt x="456190" y="251542"/>
                </a:lnTo>
                <a:lnTo>
                  <a:pt x="649218" y="251542"/>
                </a:lnTo>
                <a:lnTo>
                  <a:pt x="649218" y="263642"/>
                </a:lnTo>
                <a:lnTo>
                  <a:pt x="338442" y="263642"/>
                </a:lnTo>
                <a:lnTo>
                  <a:pt x="338442" y="292935"/>
                </a:lnTo>
                <a:lnTo>
                  <a:pt x="340063" y="292935"/>
                </a:lnTo>
                <a:lnTo>
                  <a:pt x="341861" y="294348"/>
                </a:lnTo>
                <a:lnTo>
                  <a:pt x="350828" y="300259"/>
                </a:lnTo>
                <a:lnTo>
                  <a:pt x="363416" y="306169"/>
                </a:lnTo>
                <a:lnTo>
                  <a:pt x="377692" y="308856"/>
                </a:lnTo>
                <a:lnTo>
                  <a:pt x="572007" y="308856"/>
                </a:lnTo>
                <a:lnTo>
                  <a:pt x="572007" y="324140"/>
                </a:lnTo>
                <a:lnTo>
                  <a:pt x="338442" y="324140"/>
                </a:lnTo>
                <a:lnTo>
                  <a:pt x="338442" y="353433"/>
                </a:lnTo>
                <a:lnTo>
                  <a:pt x="340786" y="353433"/>
                </a:lnTo>
                <a:lnTo>
                  <a:pt x="341861" y="354309"/>
                </a:lnTo>
                <a:lnTo>
                  <a:pt x="350828" y="360438"/>
                </a:lnTo>
                <a:lnTo>
                  <a:pt x="363416" y="366567"/>
                </a:lnTo>
                <a:lnTo>
                  <a:pt x="377692" y="369354"/>
                </a:lnTo>
                <a:lnTo>
                  <a:pt x="494152" y="369354"/>
                </a:lnTo>
                <a:lnTo>
                  <a:pt x="494152" y="384000"/>
                </a:lnTo>
                <a:lnTo>
                  <a:pt x="338442" y="384000"/>
                </a:lnTo>
                <a:lnTo>
                  <a:pt x="338442" y="412657"/>
                </a:lnTo>
                <a:lnTo>
                  <a:pt x="339964" y="412657"/>
                </a:lnTo>
                <a:lnTo>
                  <a:pt x="341770" y="414170"/>
                </a:lnTo>
                <a:lnTo>
                  <a:pt x="350587" y="420299"/>
                </a:lnTo>
                <a:lnTo>
                  <a:pt x="363144" y="426428"/>
                </a:lnTo>
                <a:lnTo>
                  <a:pt x="377692" y="429214"/>
                </a:lnTo>
                <a:lnTo>
                  <a:pt x="481492" y="429214"/>
                </a:lnTo>
                <a:lnTo>
                  <a:pt x="501594" y="489075"/>
                </a:lnTo>
                <a:lnTo>
                  <a:pt x="342303" y="489075"/>
                </a:lnTo>
                <a:lnTo>
                  <a:pt x="130615" y="643185"/>
                </a:lnTo>
                <a:close/>
              </a:path>
              <a:path w="649604" h="643254">
                <a:moveTo>
                  <a:pt x="377692" y="281473"/>
                </a:moveTo>
                <a:lnTo>
                  <a:pt x="366220" y="281204"/>
                </a:lnTo>
                <a:lnTo>
                  <a:pt x="358308" y="279324"/>
                </a:lnTo>
                <a:lnTo>
                  <a:pt x="350276" y="274219"/>
                </a:lnTo>
                <a:lnTo>
                  <a:pt x="338442" y="264279"/>
                </a:lnTo>
                <a:lnTo>
                  <a:pt x="338442" y="263642"/>
                </a:lnTo>
                <a:lnTo>
                  <a:pt x="649218" y="263642"/>
                </a:lnTo>
                <a:lnTo>
                  <a:pt x="649218" y="264916"/>
                </a:lnTo>
                <a:lnTo>
                  <a:pt x="416941" y="264916"/>
                </a:lnTo>
                <a:lnTo>
                  <a:pt x="410506" y="270010"/>
                </a:lnTo>
                <a:lnTo>
                  <a:pt x="402142" y="273831"/>
                </a:lnTo>
                <a:lnTo>
                  <a:pt x="396602" y="276906"/>
                </a:lnTo>
                <a:lnTo>
                  <a:pt x="390641" y="279324"/>
                </a:lnTo>
                <a:lnTo>
                  <a:pt x="384317" y="280906"/>
                </a:lnTo>
                <a:lnTo>
                  <a:pt x="377692" y="281473"/>
                </a:lnTo>
                <a:close/>
              </a:path>
              <a:path w="649604" h="643254">
                <a:moveTo>
                  <a:pt x="456190" y="281473"/>
                </a:moveTo>
                <a:lnTo>
                  <a:pt x="416941" y="264916"/>
                </a:lnTo>
                <a:lnTo>
                  <a:pt x="494795" y="264916"/>
                </a:lnTo>
                <a:lnTo>
                  <a:pt x="456190" y="281473"/>
                </a:lnTo>
                <a:close/>
              </a:path>
              <a:path w="649604" h="643254">
                <a:moveTo>
                  <a:pt x="539835" y="281473"/>
                </a:moveTo>
                <a:lnTo>
                  <a:pt x="534044" y="281473"/>
                </a:lnTo>
                <a:lnTo>
                  <a:pt x="527419" y="280906"/>
                </a:lnTo>
                <a:lnTo>
                  <a:pt x="521096" y="279324"/>
                </a:lnTo>
                <a:lnTo>
                  <a:pt x="515134" y="276906"/>
                </a:lnTo>
                <a:lnTo>
                  <a:pt x="509594" y="273831"/>
                </a:lnTo>
                <a:lnTo>
                  <a:pt x="501230" y="269373"/>
                </a:lnTo>
                <a:lnTo>
                  <a:pt x="494795" y="264916"/>
                </a:lnTo>
                <a:lnTo>
                  <a:pt x="573294" y="264916"/>
                </a:lnTo>
                <a:lnTo>
                  <a:pt x="568790" y="268736"/>
                </a:lnTo>
                <a:lnTo>
                  <a:pt x="555921" y="275741"/>
                </a:lnTo>
                <a:lnTo>
                  <a:pt x="548200" y="279562"/>
                </a:lnTo>
                <a:lnTo>
                  <a:pt x="540479" y="280836"/>
                </a:lnTo>
                <a:lnTo>
                  <a:pt x="539835" y="281473"/>
                </a:lnTo>
                <a:close/>
              </a:path>
              <a:path w="649604" h="643254">
                <a:moveTo>
                  <a:pt x="620907" y="281473"/>
                </a:moveTo>
                <a:lnTo>
                  <a:pt x="612543" y="281473"/>
                </a:lnTo>
                <a:lnTo>
                  <a:pt x="605716" y="280816"/>
                </a:lnTo>
                <a:lnTo>
                  <a:pt x="573294" y="264916"/>
                </a:lnTo>
                <a:lnTo>
                  <a:pt x="649218" y="264916"/>
                </a:lnTo>
                <a:lnTo>
                  <a:pt x="649218" y="266826"/>
                </a:lnTo>
                <a:lnTo>
                  <a:pt x="646644" y="268736"/>
                </a:lnTo>
                <a:lnTo>
                  <a:pt x="641497" y="271921"/>
                </a:lnTo>
                <a:lnTo>
                  <a:pt x="636350" y="274468"/>
                </a:lnTo>
                <a:lnTo>
                  <a:pt x="629272" y="278289"/>
                </a:lnTo>
                <a:lnTo>
                  <a:pt x="620907" y="281473"/>
                </a:lnTo>
                <a:close/>
              </a:path>
              <a:path w="649604" h="643254">
                <a:moveTo>
                  <a:pt x="340063" y="292935"/>
                </a:moveTo>
                <a:lnTo>
                  <a:pt x="338442" y="292935"/>
                </a:lnTo>
                <a:lnTo>
                  <a:pt x="338442" y="291662"/>
                </a:lnTo>
                <a:lnTo>
                  <a:pt x="340063" y="292935"/>
                </a:lnTo>
                <a:close/>
              </a:path>
              <a:path w="649604" h="643254">
                <a:moveTo>
                  <a:pt x="456190" y="308856"/>
                </a:moveTo>
                <a:lnTo>
                  <a:pt x="377692" y="308856"/>
                </a:lnTo>
                <a:lnTo>
                  <a:pt x="389163" y="308607"/>
                </a:lnTo>
                <a:lnTo>
                  <a:pt x="397075" y="306866"/>
                </a:lnTo>
                <a:lnTo>
                  <a:pt x="405108" y="302139"/>
                </a:lnTo>
                <a:lnTo>
                  <a:pt x="416941" y="292935"/>
                </a:lnTo>
                <a:lnTo>
                  <a:pt x="420268" y="295423"/>
                </a:lnTo>
                <a:lnTo>
                  <a:pt x="429085" y="300896"/>
                </a:lnTo>
                <a:lnTo>
                  <a:pt x="441642" y="306368"/>
                </a:lnTo>
                <a:lnTo>
                  <a:pt x="456190" y="308856"/>
                </a:lnTo>
                <a:close/>
              </a:path>
              <a:path w="649604" h="643254">
                <a:moveTo>
                  <a:pt x="534044" y="308856"/>
                </a:moveTo>
                <a:lnTo>
                  <a:pt x="456190" y="308856"/>
                </a:lnTo>
                <a:lnTo>
                  <a:pt x="467651" y="308607"/>
                </a:lnTo>
                <a:lnTo>
                  <a:pt x="475493" y="306866"/>
                </a:lnTo>
                <a:lnTo>
                  <a:pt x="483334" y="302139"/>
                </a:lnTo>
                <a:lnTo>
                  <a:pt x="494795" y="292935"/>
                </a:lnTo>
                <a:lnTo>
                  <a:pt x="498214" y="295423"/>
                </a:lnTo>
                <a:lnTo>
                  <a:pt x="507181" y="300896"/>
                </a:lnTo>
                <a:lnTo>
                  <a:pt x="519768" y="306368"/>
                </a:lnTo>
                <a:lnTo>
                  <a:pt x="534044" y="308856"/>
                </a:lnTo>
                <a:close/>
              </a:path>
              <a:path w="649604" h="643254">
                <a:moveTo>
                  <a:pt x="572007" y="308856"/>
                </a:moveTo>
                <a:lnTo>
                  <a:pt x="539835" y="308856"/>
                </a:lnTo>
                <a:lnTo>
                  <a:pt x="540479" y="308219"/>
                </a:lnTo>
                <a:lnTo>
                  <a:pt x="551196" y="305214"/>
                </a:lnTo>
                <a:lnTo>
                  <a:pt x="560586" y="300896"/>
                </a:lnTo>
                <a:lnTo>
                  <a:pt x="567804" y="296577"/>
                </a:lnTo>
                <a:lnTo>
                  <a:pt x="572007" y="293572"/>
                </a:lnTo>
                <a:lnTo>
                  <a:pt x="572007" y="308856"/>
                </a:lnTo>
                <a:close/>
              </a:path>
              <a:path w="649604" h="643254">
                <a:moveTo>
                  <a:pt x="377692" y="341970"/>
                </a:moveTo>
                <a:lnTo>
                  <a:pt x="366220" y="341692"/>
                </a:lnTo>
                <a:lnTo>
                  <a:pt x="358308" y="339742"/>
                </a:lnTo>
                <a:lnTo>
                  <a:pt x="350276" y="334448"/>
                </a:lnTo>
                <a:lnTo>
                  <a:pt x="338442" y="324140"/>
                </a:lnTo>
                <a:lnTo>
                  <a:pt x="416941" y="324140"/>
                </a:lnTo>
                <a:lnTo>
                  <a:pt x="413522" y="326926"/>
                </a:lnTo>
                <a:lnTo>
                  <a:pt x="404555" y="333055"/>
                </a:lnTo>
                <a:lnTo>
                  <a:pt x="391968" y="339184"/>
                </a:lnTo>
                <a:lnTo>
                  <a:pt x="377692" y="341970"/>
                </a:lnTo>
                <a:close/>
              </a:path>
              <a:path w="649604" h="643254">
                <a:moveTo>
                  <a:pt x="456190" y="341970"/>
                </a:moveTo>
                <a:lnTo>
                  <a:pt x="444357" y="341692"/>
                </a:lnTo>
                <a:lnTo>
                  <a:pt x="436324" y="339742"/>
                </a:lnTo>
                <a:lnTo>
                  <a:pt x="428412" y="334448"/>
                </a:lnTo>
                <a:lnTo>
                  <a:pt x="416941" y="324140"/>
                </a:lnTo>
                <a:lnTo>
                  <a:pt x="494795" y="324140"/>
                </a:lnTo>
                <a:lnTo>
                  <a:pt x="491478" y="326926"/>
                </a:lnTo>
                <a:lnTo>
                  <a:pt x="482731" y="333055"/>
                </a:lnTo>
                <a:lnTo>
                  <a:pt x="470365" y="339184"/>
                </a:lnTo>
                <a:lnTo>
                  <a:pt x="456190" y="341970"/>
                </a:lnTo>
                <a:close/>
              </a:path>
              <a:path w="649604" h="643254">
                <a:moveTo>
                  <a:pt x="538548" y="341970"/>
                </a:moveTo>
                <a:lnTo>
                  <a:pt x="534044" y="341970"/>
                </a:lnTo>
                <a:lnTo>
                  <a:pt x="522573" y="341692"/>
                </a:lnTo>
                <a:lnTo>
                  <a:pt x="514661" y="339742"/>
                </a:lnTo>
                <a:lnTo>
                  <a:pt x="506628" y="334448"/>
                </a:lnTo>
                <a:lnTo>
                  <a:pt x="494795" y="324140"/>
                </a:lnTo>
                <a:lnTo>
                  <a:pt x="572007" y="324140"/>
                </a:lnTo>
                <a:lnTo>
                  <a:pt x="572007" y="324776"/>
                </a:lnTo>
                <a:lnTo>
                  <a:pt x="557851" y="334965"/>
                </a:lnTo>
                <a:lnTo>
                  <a:pt x="552704" y="337513"/>
                </a:lnTo>
                <a:lnTo>
                  <a:pt x="546913" y="340060"/>
                </a:lnTo>
                <a:lnTo>
                  <a:pt x="540479" y="341334"/>
                </a:lnTo>
                <a:lnTo>
                  <a:pt x="539835" y="341334"/>
                </a:lnTo>
                <a:lnTo>
                  <a:pt x="538548" y="341970"/>
                </a:lnTo>
                <a:close/>
              </a:path>
              <a:path w="649604" h="643254">
                <a:moveTo>
                  <a:pt x="340786" y="353433"/>
                </a:moveTo>
                <a:lnTo>
                  <a:pt x="338442" y="353433"/>
                </a:lnTo>
                <a:lnTo>
                  <a:pt x="338442" y="351523"/>
                </a:lnTo>
                <a:lnTo>
                  <a:pt x="340786" y="353433"/>
                </a:lnTo>
                <a:close/>
              </a:path>
              <a:path w="649604" h="643254">
                <a:moveTo>
                  <a:pt x="456190" y="369354"/>
                </a:moveTo>
                <a:lnTo>
                  <a:pt x="377692" y="369354"/>
                </a:lnTo>
                <a:lnTo>
                  <a:pt x="389163" y="369105"/>
                </a:lnTo>
                <a:lnTo>
                  <a:pt x="397075" y="367364"/>
                </a:lnTo>
                <a:lnTo>
                  <a:pt x="405108" y="362637"/>
                </a:lnTo>
                <a:lnTo>
                  <a:pt x="416941" y="353433"/>
                </a:lnTo>
                <a:lnTo>
                  <a:pt x="420268" y="355921"/>
                </a:lnTo>
                <a:lnTo>
                  <a:pt x="429085" y="361393"/>
                </a:lnTo>
                <a:lnTo>
                  <a:pt x="441642" y="366866"/>
                </a:lnTo>
                <a:lnTo>
                  <a:pt x="456190" y="369354"/>
                </a:lnTo>
                <a:close/>
              </a:path>
              <a:path w="649604" h="643254">
                <a:moveTo>
                  <a:pt x="494152" y="369354"/>
                </a:moveTo>
                <a:lnTo>
                  <a:pt x="456190" y="369354"/>
                </a:lnTo>
                <a:lnTo>
                  <a:pt x="468546" y="367413"/>
                </a:lnTo>
                <a:lnTo>
                  <a:pt x="479755" y="362906"/>
                </a:lnTo>
                <a:lnTo>
                  <a:pt x="488673" y="357801"/>
                </a:lnTo>
                <a:lnTo>
                  <a:pt x="494152" y="354070"/>
                </a:lnTo>
                <a:lnTo>
                  <a:pt x="494152" y="369354"/>
                </a:lnTo>
                <a:close/>
              </a:path>
              <a:path w="649604" h="643254">
                <a:moveTo>
                  <a:pt x="377692" y="401831"/>
                </a:moveTo>
                <a:lnTo>
                  <a:pt x="365859" y="401553"/>
                </a:lnTo>
                <a:lnTo>
                  <a:pt x="357811" y="399592"/>
                </a:lnTo>
                <a:lnTo>
                  <a:pt x="349914" y="394309"/>
                </a:lnTo>
                <a:lnTo>
                  <a:pt x="338442" y="384000"/>
                </a:lnTo>
                <a:lnTo>
                  <a:pt x="416941" y="384000"/>
                </a:lnTo>
                <a:lnTo>
                  <a:pt x="413522" y="386786"/>
                </a:lnTo>
                <a:lnTo>
                  <a:pt x="404555" y="392916"/>
                </a:lnTo>
                <a:lnTo>
                  <a:pt x="391968" y="399045"/>
                </a:lnTo>
                <a:lnTo>
                  <a:pt x="377692" y="401831"/>
                </a:lnTo>
                <a:close/>
              </a:path>
              <a:path w="649604" h="643254">
                <a:moveTo>
                  <a:pt x="455546" y="401831"/>
                </a:moveTo>
                <a:lnTo>
                  <a:pt x="444085" y="401553"/>
                </a:lnTo>
                <a:lnTo>
                  <a:pt x="436229" y="399592"/>
                </a:lnTo>
                <a:lnTo>
                  <a:pt x="428402" y="394309"/>
                </a:lnTo>
                <a:lnTo>
                  <a:pt x="416941" y="384000"/>
                </a:lnTo>
                <a:lnTo>
                  <a:pt x="494152" y="384000"/>
                </a:lnTo>
                <a:lnTo>
                  <a:pt x="494152" y="384637"/>
                </a:lnTo>
                <a:lnTo>
                  <a:pt x="488934" y="388667"/>
                </a:lnTo>
                <a:lnTo>
                  <a:pt x="479916" y="394428"/>
                </a:lnTo>
                <a:lnTo>
                  <a:pt x="468365" y="399592"/>
                </a:lnTo>
                <a:lnTo>
                  <a:pt x="455546" y="401831"/>
                </a:lnTo>
                <a:close/>
              </a:path>
              <a:path w="649604" h="643254">
                <a:moveTo>
                  <a:pt x="339964" y="412657"/>
                </a:moveTo>
                <a:lnTo>
                  <a:pt x="338442" y="412657"/>
                </a:lnTo>
                <a:lnTo>
                  <a:pt x="338442" y="411384"/>
                </a:lnTo>
                <a:lnTo>
                  <a:pt x="339964" y="412657"/>
                </a:lnTo>
                <a:close/>
              </a:path>
              <a:path w="649604" h="643254">
                <a:moveTo>
                  <a:pt x="455546" y="429214"/>
                </a:moveTo>
                <a:lnTo>
                  <a:pt x="377692" y="429214"/>
                </a:lnTo>
                <a:lnTo>
                  <a:pt x="389163" y="428956"/>
                </a:lnTo>
                <a:lnTo>
                  <a:pt x="397075" y="427145"/>
                </a:lnTo>
                <a:lnTo>
                  <a:pt x="405108" y="422229"/>
                </a:lnTo>
                <a:lnTo>
                  <a:pt x="416941" y="412657"/>
                </a:lnTo>
                <a:lnTo>
                  <a:pt x="420258" y="415244"/>
                </a:lnTo>
                <a:lnTo>
                  <a:pt x="429005" y="420936"/>
                </a:lnTo>
                <a:lnTo>
                  <a:pt x="441371" y="426627"/>
                </a:lnTo>
                <a:lnTo>
                  <a:pt x="455546" y="429214"/>
                </a:lnTo>
                <a:close/>
              </a:path>
              <a:path w="649604" h="643254">
                <a:moveTo>
                  <a:pt x="481492" y="429214"/>
                </a:moveTo>
                <a:lnTo>
                  <a:pt x="463911" y="429214"/>
                </a:lnTo>
                <a:lnTo>
                  <a:pt x="472275" y="426030"/>
                </a:lnTo>
                <a:lnTo>
                  <a:pt x="479353" y="422846"/>
                </a:lnTo>
                <a:lnTo>
                  <a:pt x="481492" y="429214"/>
                </a:lnTo>
                <a:close/>
              </a:path>
              <a:path w="649604" h="643254">
                <a:moveTo>
                  <a:pt x="553347" y="643185"/>
                </a:moveTo>
                <a:lnTo>
                  <a:pt x="342303" y="489075"/>
                </a:lnTo>
                <a:lnTo>
                  <a:pt x="501594" y="489075"/>
                </a:lnTo>
                <a:lnTo>
                  <a:pt x="553347" y="643185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072336" y="6762498"/>
            <a:ext cx="2120265" cy="95885"/>
          </a:xfrm>
          <a:custGeom>
            <a:avLst/>
            <a:gdLst/>
            <a:ahLst/>
            <a:cxnLst/>
            <a:rect l="l" t="t" r="r" b="b"/>
            <a:pathLst>
              <a:path w="2120265" h="95884">
                <a:moveTo>
                  <a:pt x="0" y="0"/>
                </a:moveTo>
                <a:lnTo>
                  <a:pt x="2119661" y="0"/>
                </a:lnTo>
                <a:lnTo>
                  <a:pt x="2119661" y="95500"/>
                </a:lnTo>
                <a:lnTo>
                  <a:pt x="0" y="95500"/>
                </a:lnTo>
                <a:lnTo>
                  <a:pt x="0" y="0"/>
                </a:lnTo>
                <a:close/>
              </a:path>
            </a:pathLst>
          </a:custGeom>
          <a:solidFill>
            <a:srgbClr val="55AB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83616" y="6763136"/>
            <a:ext cx="1987550" cy="95250"/>
          </a:xfrm>
          <a:custGeom>
            <a:avLst/>
            <a:gdLst/>
            <a:ahLst/>
            <a:cxnLst/>
            <a:rect l="l" t="t" r="r" b="b"/>
            <a:pathLst>
              <a:path w="1987550" h="95250">
                <a:moveTo>
                  <a:pt x="0" y="0"/>
                </a:moveTo>
                <a:lnTo>
                  <a:pt x="1987492" y="0"/>
                </a:lnTo>
                <a:lnTo>
                  <a:pt x="1987492" y="94863"/>
                </a:lnTo>
                <a:lnTo>
                  <a:pt x="0" y="94863"/>
                </a:lnTo>
                <a:lnTo>
                  <a:pt x="0" y="0"/>
                </a:lnTo>
                <a:close/>
              </a:path>
            </a:pathLst>
          </a:custGeom>
          <a:solidFill>
            <a:srgbClr val="A91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96124" y="6763136"/>
            <a:ext cx="1987550" cy="95250"/>
          </a:xfrm>
          <a:custGeom>
            <a:avLst/>
            <a:gdLst/>
            <a:ahLst/>
            <a:cxnLst/>
            <a:rect l="l" t="t" r="r" b="b"/>
            <a:pathLst>
              <a:path w="1987550" h="95250">
                <a:moveTo>
                  <a:pt x="0" y="0"/>
                </a:moveTo>
                <a:lnTo>
                  <a:pt x="1987492" y="0"/>
                </a:lnTo>
                <a:lnTo>
                  <a:pt x="1987492" y="94863"/>
                </a:lnTo>
                <a:lnTo>
                  <a:pt x="0" y="94863"/>
                </a:lnTo>
                <a:lnTo>
                  <a:pt x="0" y="0"/>
                </a:lnTo>
                <a:close/>
              </a:path>
            </a:pathLst>
          </a:custGeom>
          <a:solidFill>
            <a:srgbClr val="439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109856" y="6763136"/>
            <a:ext cx="1986280" cy="95250"/>
          </a:xfrm>
          <a:custGeom>
            <a:avLst/>
            <a:gdLst/>
            <a:ahLst/>
            <a:cxnLst/>
            <a:rect l="l" t="t" r="r" b="b"/>
            <a:pathLst>
              <a:path w="1986279" h="95250">
                <a:moveTo>
                  <a:pt x="0" y="0"/>
                </a:moveTo>
                <a:lnTo>
                  <a:pt x="1986267" y="0"/>
                </a:lnTo>
                <a:lnTo>
                  <a:pt x="1986267" y="94863"/>
                </a:lnTo>
                <a:lnTo>
                  <a:pt x="0" y="94863"/>
                </a:lnTo>
                <a:lnTo>
                  <a:pt x="0" y="0"/>
                </a:lnTo>
                <a:close/>
              </a:path>
            </a:pathLst>
          </a:custGeom>
          <a:solidFill>
            <a:srgbClr val="305C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22364" y="6763136"/>
            <a:ext cx="1987550" cy="95250"/>
          </a:xfrm>
          <a:custGeom>
            <a:avLst/>
            <a:gdLst/>
            <a:ahLst/>
            <a:cxnLst/>
            <a:rect l="l" t="t" r="r" b="b"/>
            <a:pathLst>
              <a:path w="1987550" h="95250">
                <a:moveTo>
                  <a:pt x="0" y="0"/>
                </a:moveTo>
                <a:lnTo>
                  <a:pt x="1987492" y="0"/>
                </a:lnTo>
                <a:lnTo>
                  <a:pt x="1987492" y="94863"/>
                </a:lnTo>
                <a:lnTo>
                  <a:pt x="0" y="94863"/>
                </a:lnTo>
                <a:lnTo>
                  <a:pt x="0" y="0"/>
                </a:lnTo>
                <a:close/>
              </a:path>
            </a:pathLst>
          </a:custGeom>
          <a:solidFill>
            <a:srgbClr val="EA68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6763136"/>
            <a:ext cx="2122805" cy="95250"/>
          </a:xfrm>
          <a:custGeom>
            <a:avLst/>
            <a:gdLst/>
            <a:ahLst/>
            <a:cxnLst/>
            <a:rect l="l" t="t" r="r" b="b"/>
            <a:pathLst>
              <a:path w="2122805" h="95250">
                <a:moveTo>
                  <a:pt x="0" y="0"/>
                </a:moveTo>
                <a:lnTo>
                  <a:pt x="2122364" y="0"/>
                </a:lnTo>
                <a:lnTo>
                  <a:pt x="2122364" y="94863"/>
                </a:lnTo>
                <a:lnTo>
                  <a:pt x="0" y="94863"/>
                </a:lnTo>
                <a:lnTo>
                  <a:pt x="0" y="0"/>
                </a:lnTo>
                <a:close/>
              </a:path>
            </a:pathLst>
          </a:custGeom>
          <a:solidFill>
            <a:srgbClr val="EBC00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5355"/>
              </a:lnSpc>
              <a:spcBef>
                <a:spcPts val="95"/>
              </a:spcBef>
            </a:pPr>
            <a:r>
              <a:rPr spc="-40" dirty="0"/>
              <a:t>Water </a:t>
            </a:r>
            <a:r>
              <a:rPr spc="-5" dirty="0"/>
              <a:t>Energy</a:t>
            </a:r>
            <a:r>
              <a:rPr spc="25" dirty="0"/>
              <a:t> </a:t>
            </a:r>
            <a:r>
              <a:rPr spc="-10" dirty="0"/>
              <a:t>Nexus</a:t>
            </a:r>
          </a:p>
          <a:p>
            <a:pPr marL="12065" marR="5080" algn="ctr">
              <a:lnSpc>
                <a:spcPts val="5070"/>
              </a:lnSpc>
              <a:spcBef>
                <a:spcPts val="360"/>
              </a:spcBef>
            </a:pPr>
            <a:r>
              <a:rPr i="1" spc="-5" dirty="0">
                <a:latin typeface="Arial"/>
                <a:cs typeface="Arial"/>
              </a:rPr>
              <a:t>the interconnected nature</a:t>
            </a:r>
            <a:r>
              <a:rPr i="1" spc="-30" dirty="0">
                <a:latin typeface="Arial"/>
                <a:cs typeface="Arial"/>
              </a:rPr>
              <a:t> </a:t>
            </a:r>
            <a:r>
              <a:rPr i="1" spc="-5" dirty="0">
                <a:latin typeface="Arial"/>
                <a:cs typeface="Arial"/>
              </a:rPr>
              <a:t>of  water and</a:t>
            </a:r>
            <a:r>
              <a:rPr i="1" spc="-15" dirty="0">
                <a:latin typeface="Arial"/>
                <a:cs typeface="Arial"/>
              </a:rPr>
              <a:t> </a:t>
            </a:r>
            <a:r>
              <a:rPr i="1" spc="-5" dirty="0">
                <a:latin typeface="Arial"/>
                <a:cs typeface="Arial"/>
              </a:rPr>
              <a:t>energy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4386992" y="4446587"/>
            <a:ext cx="341693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5" dirty="0">
                <a:solidFill>
                  <a:srgbClr val="FFFFFF"/>
                </a:solidFill>
                <a:latin typeface="Arial"/>
                <a:cs typeface="Arial"/>
              </a:rPr>
              <a:t>AABE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- </a:t>
            </a:r>
            <a:r>
              <a:rPr sz="1900" spc="-5" dirty="0">
                <a:solidFill>
                  <a:srgbClr val="FFFFFF"/>
                </a:solidFill>
                <a:latin typeface="Arial"/>
                <a:cs typeface="Arial"/>
              </a:rPr>
              <a:t>February 2020</a:t>
            </a:r>
            <a:r>
              <a:rPr sz="19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Webinar</a:t>
            </a:r>
            <a:endParaRPr sz="1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6095" y="0"/>
            <a:ext cx="12204954" cy="14439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73633" y="534554"/>
            <a:ext cx="858329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u="none" spc="-15" dirty="0">
                <a:solidFill>
                  <a:srgbClr val="FFFFFF"/>
                </a:solidFill>
              </a:rPr>
              <a:t>Variability </a:t>
            </a:r>
            <a:r>
              <a:rPr sz="2800" u="none" dirty="0">
                <a:solidFill>
                  <a:srgbClr val="FFFFFF"/>
                </a:solidFill>
              </a:rPr>
              <a:t>in </a:t>
            </a:r>
            <a:r>
              <a:rPr sz="2800" u="none" spc="-5" dirty="0">
                <a:solidFill>
                  <a:srgbClr val="FFFFFF"/>
                </a:solidFill>
              </a:rPr>
              <a:t>Same </a:t>
            </a:r>
            <a:r>
              <a:rPr sz="2800" u="none" spc="-40" dirty="0">
                <a:solidFill>
                  <a:srgbClr val="FFFFFF"/>
                </a:solidFill>
              </a:rPr>
              <a:t>Year </a:t>
            </a:r>
            <a:r>
              <a:rPr sz="2800" u="none" dirty="0">
                <a:solidFill>
                  <a:srgbClr val="FFFFFF"/>
                </a:solidFill>
              </a:rPr>
              <a:t>– Meramec </a:t>
            </a:r>
            <a:r>
              <a:rPr sz="2800" u="none" spc="-30" dirty="0">
                <a:solidFill>
                  <a:srgbClr val="FFFFFF"/>
                </a:solidFill>
              </a:rPr>
              <a:t>River,</a:t>
            </a:r>
            <a:r>
              <a:rPr sz="2800" u="none" spc="-45" dirty="0">
                <a:solidFill>
                  <a:srgbClr val="FFFFFF"/>
                </a:solidFill>
              </a:rPr>
              <a:t> </a:t>
            </a:r>
            <a:r>
              <a:rPr sz="2800" u="none" spc="-5" dirty="0">
                <a:solidFill>
                  <a:srgbClr val="FFFFFF"/>
                </a:solidFill>
              </a:rPr>
              <a:t>Missouri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6646322" y="6149569"/>
            <a:ext cx="4895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  <a:hlinkClick r:id="rId3"/>
              </a:rPr>
              <a:t>https://www.youtube.com/watch?v=_cMs4ZNCmH8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960" y="1786890"/>
            <a:ext cx="5725668" cy="43449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73633" y="5188643"/>
            <a:ext cx="48958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2017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799582" y="1786890"/>
            <a:ext cx="6233159" cy="45704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200" y="1307591"/>
            <a:ext cx="10515600" cy="0"/>
          </a:xfrm>
          <a:custGeom>
            <a:avLst/>
            <a:gdLst/>
            <a:ahLst/>
            <a:cxnLst/>
            <a:rect l="l" t="t" r="r" b="b"/>
            <a:pathLst>
              <a:path w="10515600">
                <a:moveTo>
                  <a:pt x="0" y="0"/>
                </a:moveTo>
                <a:lnTo>
                  <a:pt x="10515600" y="0"/>
                </a:lnTo>
              </a:path>
            </a:pathLst>
          </a:custGeom>
          <a:ln w="2895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445752" y="453390"/>
            <a:ext cx="2381249" cy="23332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276843" y="2777489"/>
            <a:ext cx="3701084" cy="25740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182356" y="2634995"/>
            <a:ext cx="673100" cy="1148715"/>
          </a:xfrm>
          <a:custGeom>
            <a:avLst/>
            <a:gdLst/>
            <a:ahLst/>
            <a:cxnLst/>
            <a:rect l="l" t="t" r="r" b="b"/>
            <a:pathLst>
              <a:path w="673100" h="1148714">
                <a:moveTo>
                  <a:pt x="0" y="0"/>
                </a:moveTo>
                <a:lnTo>
                  <a:pt x="672846" y="0"/>
                </a:lnTo>
                <a:lnTo>
                  <a:pt x="672846" y="1148334"/>
                </a:lnTo>
                <a:lnTo>
                  <a:pt x="0" y="114833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475469" y="2902457"/>
            <a:ext cx="1485265" cy="554355"/>
          </a:xfrm>
          <a:custGeom>
            <a:avLst/>
            <a:gdLst/>
            <a:ahLst/>
            <a:cxnLst/>
            <a:rect l="l" t="t" r="r" b="b"/>
            <a:pathLst>
              <a:path w="1485265" h="554354">
                <a:moveTo>
                  <a:pt x="0" y="0"/>
                </a:moveTo>
                <a:lnTo>
                  <a:pt x="1485137" y="0"/>
                </a:lnTo>
                <a:lnTo>
                  <a:pt x="1485137" y="553974"/>
                </a:lnTo>
                <a:lnTo>
                  <a:pt x="0" y="55397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519416" y="1832610"/>
            <a:ext cx="1975103" cy="12054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774527" y="5158739"/>
            <a:ext cx="1262896" cy="14830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16939" y="6430200"/>
            <a:ext cx="172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0" dirty="0">
                <a:solidFill>
                  <a:srgbClr val="8A8A8A"/>
                </a:solidFill>
                <a:latin typeface="Arial"/>
                <a:cs typeface="Arial"/>
              </a:rPr>
              <a:t>11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148077" y="1712214"/>
            <a:ext cx="6047232" cy="5486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949159" y="1734630"/>
            <a:ext cx="6942455" cy="4337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15110">
              <a:lnSpc>
                <a:spcPct val="100000"/>
              </a:lnSpc>
              <a:spcBef>
                <a:spcPts val="100"/>
              </a:spcBef>
            </a:pPr>
            <a:r>
              <a:rPr sz="2800" spc="-20" dirty="0">
                <a:latin typeface="Calibri"/>
                <a:cs typeface="Calibri"/>
              </a:rPr>
              <a:t>Power </a:t>
            </a:r>
            <a:r>
              <a:rPr sz="2800" dirty="0">
                <a:latin typeface="Calibri"/>
                <a:cs typeface="Calibri"/>
              </a:rPr>
              <a:t>≈ </a:t>
            </a:r>
            <a:r>
              <a:rPr sz="2800" spc="-5" dirty="0">
                <a:latin typeface="Calibri"/>
                <a:cs typeface="Calibri"/>
              </a:rPr>
              <a:t>(Flow </a:t>
            </a:r>
            <a:r>
              <a:rPr sz="2800" dirty="0">
                <a:solidFill>
                  <a:srgbClr val="44546A"/>
                </a:solidFill>
                <a:latin typeface="Calibri"/>
                <a:cs typeface="Calibri"/>
              </a:rPr>
              <a:t>x </a:t>
            </a:r>
            <a:r>
              <a:rPr sz="2800" spc="-10" dirty="0">
                <a:solidFill>
                  <a:srgbClr val="44546A"/>
                </a:solidFill>
                <a:latin typeface="Calibri"/>
                <a:cs typeface="Calibri"/>
              </a:rPr>
              <a:t>Pressure) </a:t>
            </a:r>
            <a:r>
              <a:rPr sz="2800" dirty="0">
                <a:solidFill>
                  <a:srgbClr val="44546A"/>
                </a:solidFill>
                <a:latin typeface="Calibri"/>
                <a:cs typeface="Calibri"/>
              </a:rPr>
              <a:t>÷</a:t>
            </a:r>
            <a:r>
              <a:rPr sz="280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44546A"/>
                </a:solidFill>
                <a:latin typeface="Calibri"/>
                <a:cs typeface="Calibri"/>
              </a:rPr>
              <a:t>Efficiency</a:t>
            </a:r>
            <a:endParaRPr sz="28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1789"/>
              </a:spcBef>
              <a:buClr>
                <a:srgbClr val="ED7D31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400" b="1" spc="-5" dirty="0">
                <a:latin typeface="Calibri"/>
                <a:cs typeface="Calibri"/>
              </a:rPr>
              <a:t>Flow </a:t>
            </a:r>
            <a:r>
              <a:rPr sz="2400" b="1" spc="-20" dirty="0">
                <a:latin typeface="Calibri"/>
                <a:cs typeface="Calibri"/>
              </a:rPr>
              <a:t>Rate </a:t>
            </a:r>
            <a:r>
              <a:rPr sz="2400" b="1" spc="10" dirty="0">
                <a:latin typeface="Calibri"/>
                <a:cs typeface="Calibri"/>
              </a:rPr>
              <a:t>(Q) </a:t>
            </a:r>
            <a:r>
              <a:rPr sz="2400" b="1" dirty="0">
                <a:latin typeface="Calibri"/>
                <a:cs typeface="Calibri"/>
              </a:rPr>
              <a:t>– </a:t>
            </a:r>
            <a:r>
              <a:rPr sz="2400" b="1" spc="-5" dirty="0">
                <a:latin typeface="Calibri"/>
                <a:cs typeface="Calibri"/>
              </a:rPr>
              <a:t>Pump less</a:t>
            </a:r>
            <a:r>
              <a:rPr sz="2400" b="1" spc="-10" dirty="0">
                <a:latin typeface="Calibri"/>
                <a:cs typeface="Calibri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water</a:t>
            </a:r>
            <a:endParaRPr sz="2400">
              <a:latin typeface="Calibri"/>
              <a:cs typeface="Calibri"/>
            </a:endParaRPr>
          </a:p>
          <a:p>
            <a:pPr marL="812800" lvl="1" indent="-343535">
              <a:lnSpc>
                <a:spcPct val="100000"/>
              </a:lnSpc>
              <a:buClr>
                <a:srgbClr val="ED7D31"/>
              </a:buClr>
              <a:buFont typeface="Arial"/>
              <a:buChar char="•"/>
              <a:tabLst>
                <a:tab pos="812800" algn="l"/>
                <a:tab pos="813435" algn="l"/>
              </a:tabLst>
            </a:pPr>
            <a:r>
              <a:rPr sz="2400" spc="-10" dirty="0">
                <a:latin typeface="Calibri"/>
                <a:cs typeface="Calibri"/>
              </a:rPr>
              <a:t>Decrease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leakage</a:t>
            </a:r>
            <a:endParaRPr sz="2400">
              <a:latin typeface="Calibri"/>
              <a:cs typeface="Calibri"/>
            </a:endParaRPr>
          </a:p>
          <a:p>
            <a:pPr marL="812800" marR="1213485" lvl="1" indent="-342900">
              <a:lnSpc>
                <a:spcPct val="100000"/>
              </a:lnSpc>
              <a:buClr>
                <a:srgbClr val="ED7D31"/>
              </a:buClr>
              <a:buFont typeface="Arial"/>
              <a:buChar char="•"/>
              <a:tabLst>
                <a:tab pos="812800" algn="l"/>
                <a:tab pos="813435" algn="l"/>
              </a:tabLst>
            </a:pPr>
            <a:r>
              <a:rPr sz="2400" spc="-10" dirty="0">
                <a:latin typeface="Calibri"/>
                <a:cs typeface="Calibri"/>
              </a:rPr>
              <a:t>Decrease </a:t>
            </a:r>
            <a:r>
              <a:rPr sz="2400" spc="-5" dirty="0">
                <a:latin typeface="Calibri"/>
                <a:cs typeface="Calibri"/>
              </a:rPr>
              <a:t>demand </a:t>
            </a:r>
            <a:r>
              <a:rPr sz="2400" dirty="0">
                <a:latin typeface="Calibri"/>
                <a:cs typeface="Calibri"/>
              </a:rPr>
              <a:t>– </a:t>
            </a:r>
            <a:r>
              <a:rPr sz="2400" spc="-5" dirty="0">
                <a:latin typeface="Calibri"/>
                <a:cs typeface="Calibri"/>
              </a:rPr>
              <a:t>help </a:t>
            </a:r>
            <a:r>
              <a:rPr sz="2400" spc="-15" dirty="0">
                <a:latin typeface="Calibri"/>
                <a:cs typeface="Calibri"/>
              </a:rPr>
              <a:t>customers </a:t>
            </a:r>
            <a:r>
              <a:rPr sz="2400" spc="-5" dirty="0">
                <a:latin typeface="Calibri"/>
                <a:cs typeface="Calibri"/>
              </a:rPr>
              <a:t>use  </a:t>
            </a:r>
            <a:r>
              <a:rPr sz="2400" spc="-20" dirty="0">
                <a:latin typeface="Calibri"/>
                <a:cs typeface="Calibri"/>
              </a:rPr>
              <a:t>water </a:t>
            </a:r>
            <a:r>
              <a:rPr sz="2400" spc="-10" dirty="0">
                <a:latin typeface="Calibri"/>
                <a:cs typeface="Calibri"/>
              </a:rPr>
              <a:t>more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efficiently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ED7D31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spc="-5" dirty="0">
                <a:latin typeface="Calibri"/>
                <a:cs typeface="Calibri"/>
              </a:rPr>
              <a:t>Pump Head </a:t>
            </a:r>
            <a:r>
              <a:rPr sz="2400" b="1" dirty="0">
                <a:latin typeface="Calibri"/>
                <a:cs typeface="Calibri"/>
              </a:rPr>
              <a:t>(h) – </a:t>
            </a:r>
            <a:r>
              <a:rPr sz="2400" b="1" spc="-10" dirty="0">
                <a:latin typeface="Calibri"/>
                <a:cs typeface="Calibri"/>
              </a:rPr>
              <a:t>Pressure</a:t>
            </a:r>
            <a:r>
              <a:rPr sz="2400" b="1" spc="-1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Management</a:t>
            </a:r>
            <a:endParaRPr sz="2400">
              <a:latin typeface="Calibri"/>
              <a:cs typeface="Calibri"/>
            </a:endParaRPr>
          </a:p>
          <a:p>
            <a:pPr marL="812800" marR="1676400" lvl="1" indent="-342900">
              <a:lnSpc>
                <a:spcPct val="100000"/>
              </a:lnSpc>
              <a:buClr>
                <a:srgbClr val="ED7D31"/>
              </a:buClr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sz="2400" spc="-10" dirty="0">
                <a:latin typeface="Calibri"/>
                <a:cs typeface="Calibri"/>
              </a:rPr>
              <a:t>Decrease </a:t>
            </a:r>
            <a:r>
              <a:rPr sz="2400" spc="-15" dirty="0">
                <a:latin typeface="Calibri"/>
                <a:cs typeface="Calibri"/>
              </a:rPr>
              <a:t>pressure </a:t>
            </a:r>
            <a:r>
              <a:rPr sz="2400" dirty="0">
                <a:latin typeface="Calibri"/>
                <a:cs typeface="Calibri"/>
              </a:rPr>
              <a:t>in </a:t>
            </a:r>
            <a:r>
              <a:rPr sz="2400" spc="-10" dirty="0">
                <a:latin typeface="Calibri"/>
                <a:cs typeface="Calibri"/>
              </a:rPr>
              <a:t>localized areas  where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possible</a:t>
            </a:r>
            <a:endParaRPr sz="2400">
              <a:latin typeface="Calibri"/>
              <a:cs typeface="Calibri"/>
            </a:endParaRPr>
          </a:p>
          <a:p>
            <a:pPr marL="355600" indent="-343535">
              <a:lnSpc>
                <a:spcPts val="2865"/>
              </a:lnSpc>
              <a:spcBef>
                <a:spcPts val="30"/>
              </a:spcBef>
              <a:buClr>
                <a:srgbClr val="ED7D31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400" b="1" spc="-5" dirty="0">
                <a:latin typeface="Calibri"/>
                <a:cs typeface="Calibri"/>
              </a:rPr>
              <a:t>Pump </a:t>
            </a:r>
            <a:r>
              <a:rPr sz="2400" b="1" spc="-10" dirty="0">
                <a:latin typeface="Calibri"/>
                <a:cs typeface="Calibri"/>
              </a:rPr>
              <a:t>Efficiency </a:t>
            </a:r>
            <a:r>
              <a:rPr sz="2400" b="1" dirty="0">
                <a:latin typeface="Calibri"/>
                <a:cs typeface="Calibri"/>
              </a:rPr>
              <a:t>(</a:t>
            </a:r>
            <a:r>
              <a:rPr sz="2400" b="1" dirty="0">
                <a:latin typeface="Symbol"/>
                <a:cs typeface="Symbol"/>
              </a:rPr>
              <a:t></a:t>
            </a:r>
            <a:r>
              <a:rPr sz="2400" b="1" dirty="0">
                <a:latin typeface="Calibri"/>
                <a:cs typeface="Calibri"/>
              </a:rPr>
              <a:t>) – </a:t>
            </a:r>
            <a:r>
              <a:rPr sz="2400" b="1" spc="-5" dirty="0">
                <a:latin typeface="Calibri"/>
                <a:cs typeface="Calibri"/>
              </a:rPr>
              <a:t>Pump </a:t>
            </a:r>
            <a:r>
              <a:rPr sz="2400" b="1" spc="-10" dirty="0">
                <a:latin typeface="Calibri"/>
                <a:cs typeface="Calibri"/>
              </a:rPr>
              <a:t>more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efficiently</a:t>
            </a:r>
            <a:endParaRPr sz="2400">
              <a:latin typeface="Calibri"/>
              <a:cs typeface="Calibri"/>
            </a:endParaRPr>
          </a:p>
          <a:p>
            <a:pPr marL="812800" lvl="1" indent="-343535">
              <a:lnSpc>
                <a:spcPts val="2865"/>
              </a:lnSpc>
              <a:buClr>
                <a:srgbClr val="ED7D31"/>
              </a:buClr>
              <a:buFont typeface="Arial"/>
              <a:buChar char="•"/>
              <a:tabLst>
                <a:tab pos="812800" algn="l"/>
                <a:tab pos="813435" algn="l"/>
              </a:tabLst>
            </a:pPr>
            <a:r>
              <a:rPr sz="2400" spc="-10" dirty="0">
                <a:latin typeface="Calibri"/>
                <a:cs typeface="Calibri"/>
              </a:rPr>
              <a:t>Increase </a:t>
            </a:r>
            <a:r>
              <a:rPr sz="2400" spc="-5" dirty="0">
                <a:latin typeface="Calibri"/>
                <a:cs typeface="Calibri"/>
              </a:rPr>
              <a:t>pump </a:t>
            </a:r>
            <a:r>
              <a:rPr sz="2400" spc="-20" dirty="0">
                <a:latin typeface="Calibri"/>
                <a:cs typeface="Calibri"/>
              </a:rPr>
              <a:t>hydraulic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efficiency</a:t>
            </a:r>
            <a:endParaRPr sz="2400">
              <a:latin typeface="Calibri"/>
              <a:cs typeface="Calibri"/>
            </a:endParaRPr>
          </a:p>
          <a:p>
            <a:pPr marL="812800" lvl="1" indent="-343535">
              <a:lnSpc>
                <a:spcPct val="100000"/>
              </a:lnSpc>
              <a:buClr>
                <a:srgbClr val="ED7D31"/>
              </a:buClr>
              <a:buFont typeface="Arial"/>
              <a:buChar char="•"/>
              <a:tabLst>
                <a:tab pos="812800" algn="l"/>
                <a:tab pos="813435" algn="l"/>
              </a:tabLst>
            </a:pPr>
            <a:r>
              <a:rPr sz="2400" spc="-10" dirty="0">
                <a:latin typeface="Calibri"/>
                <a:cs typeface="Calibri"/>
              </a:rPr>
              <a:t>Increase motor </a:t>
            </a:r>
            <a:r>
              <a:rPr sz="2400" spc="-5" dirty="0">
                <a:latin typeface="Calibri"/>
                <a:cs typeface="Calibri"/>
              </a:rPr>
              <a:t>and </a:t>
            </a:r>
            <a:r>
              <a:rPr sz="2400" spc="-10" dirty="0">
                <a:latin typeface="Calibri"/>
                <a:cs typeface="Calibri"/>
              </a:rPr>
              <a:t>drive efficiency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641080" y="5418582"/>
            <a:ext cx="3174811" cy="13014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106910" y="261119"/>
            <a:ext cx="8104505" cy="95186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0"/>
              </a:spcBef>
            </a:pPr>
            <a:r>
              <a:rPr sz="3200" u="none" spc="-5" dirty="0"/>
              <a:t>What Can </a:t>
            </a:r>
            <a:r>
              <a:rPr sz="3200" u="none" spc="-30" dirty="0"/>
              <a:t>Water </a:t>
            </a:r>
            <a:r>
              <a:rPr sz="3200" u="none" spc="-5" dirty="0"/>
              <a:t>Utilities Change to Lower  Electricity </a:t>
            </a:r>
            <a:r>
              <a:rPr sz="3200" u="none" spc="-10" dirty="0"/>
              <a:t>Use?</a:t>
            </a:r>
            <a:endParaRPr sz="3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527665" algn="l"/>
              </a:tabLst>
            </a:pPr>
            <a:r>
              <a:rPr spc="-285" dirty="0"/>
              <a:t> </a:t>
            </a:r>
            <a:r>
              <a:rPr spc="-5" dirty="0"/>
              <a:t>Solar PV at American</a:t>
            </a:r>
            <a:r>
              <a:rPr spc="-180" dirty="0"/>
              <a:t> </a:t>
            </a:r>
            <a:r>
              <a:rPr spc="-30" dirty="0"/>
              <a:t>Water	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22552"/>
            <a:ext cx="4500880" cy="2069464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60"/>
              </a:spcBef>
              <a:buChar char="•"/>
              <a:tabLst>
                <a:tab pos="241300" algn="l"/>
              </a:tabLst>
            </a:pPr>
            <a:r>
              <a:rPr sz="2800" dirty="0">
                <a:solidFill>
                  <a:srgbClr val="3E3E3E"/>
                </a:solidFill>
                <a:latin typeface="Arial"/>
                <a:cs typeface="Arial"/>
              </a:rPr>
              <a:t>13 major</a:t>
            </a:r>
            <a:r>
              <a:rPr sz="2800" spc="-10" dirty="0">
                <a:solidFill>
                  <a:srgbClr val="3E3E3E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E3E3E"/>
                </a:solidFill>
                <a:latin typeface="Arial"/>
                <a:cs typeface="Arial"/>
              </a:rPr>
              <a:t>installations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Char char="•"/>
              <a:tabLst>
                <a:tab pos="241300" algn="l"/>
              </a:tabLst>
            </a:pPr>
            <a:r>
              <a:rPr sz="2800" dirty="0">
                <a:solidFill>
                  <a:srgbClr val="3E3E3E"/>
                </a:solidFill>
                <a:latin typeface="Arial"/>
                <a:cs typeface="Arial"/>
              </a:rPr>
              <a:t>In 5</a:t>
            </a:r>
            <a:r>
              <a:rPr sz="2800" spc="-20" dirty="0">
                <a:solidFill>
                  <a:srgbClr val="3E3E3E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E3E3E"/>
                </a:solidFill>
                <a:latin typeface="Arial"/>
                <a:cs typeface="Arial"/>
              </a:rPr>
              <a:t>states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65"/>
              </a:spcBef>
              <a:buChar char="•"/>
              <a:tabLst>
                <a:tab pos="241300" algn="l"/>
              </a:tabLst>
            </a:pPr>
            <a:r>
              <a:rPr sz="2800" dirty="0">
                <a:solidFill>
                  <a:srgbClr val="3E3E3E"/>
                </a:solidFill>
                <a:latin typeface="Arial"/>
                <a:cs typeface="Arial"/>
              </a:rPr>
              <a:t>~3.9 MW installed</a:t>
            </a:r>
            <a:r>
              <a:rPr sz="2800" spc="-95" dirty="0">
                <a:solidFill>
                  <a:srgbClr val="3E3E3E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E3E3E"/>
                </a:solidFill>
                <a:latin typeface="Arial"/>
                <a:cs typeface="Arial"/>
              </a:rPr>
              <a:t>capacity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65"/>
              </a:spcBef>
              <a:buChar char="•"/>
              <a:tabLst>
                <a:tab pos="241300" algn="l"/>
              </a:tabLst>
            </a:pPr>
            <a:r>
              <a:rPr sz="2800" spc="-5" dirty="0">
                <a:solidFill>
                  <a:srgbClr val="3E3E3E"/>
                </a:solidFill>
                <a:latin typeface="Arial"/>
                <a:cs typeface="Arial"/>
              </a:rPr>
              <a:t>Open </a:t>
            </a:r>
            <a:r>
              <a:rPr sz="2800" dirty="0">
                <a:solidFill>
                  <a:srgbClr val="3E3E3E"/>
                </a:solidFill>
                <a:latin typeface="Arial"/>
                <a:cs typeface="Arial"/>
              </a:rPr>
              <a:t>to</a:t>
            </a:r>
            <a:r>
              <a:rPr sz="2800" spc="-10" dirty="0">
                <a:solidFill>
                  <a:srgbClr val="3E3E3E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E3E3E"/>
                </a:solidFill>
                <a:latin typeface="Arial"/>
                <a:cs typeface="Arial"/>
              </a:rPr>
              <a:t>more!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054340" y="569976"/>
            <a:ext cx="3299459" cy="24749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38200" y="4110228"/>
            <a:ext cx="3758145" cy="23835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36591" y="4110228"/>
            <a:ext cx="3176776" cy="23827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54340" y="3179826"/>
            <a:ext cx="3299459" cy="33131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93536" y="5568696"/>
            <a:ext cx="975359" cy="10706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527665" algn="l"/>
              </a:tabLst>
            </a:pPr>
            <a:r>
              <a:rPr spc="-285" dirty="0"/>
              <a:t> </a:t>
            </a:r>
            <a:r>
              <a:rPr spc="-5" dirty="0"/>
              <a:t>Incorporating Sustainability </a:t>
            </a:r>
            <a:r>
              <a:rPr dirty="0"/>
              <a:t>into</a:t>
            </a:r>
            <a:r>
              <a:rPr spc="30" dirty="0"/>
              <a:t> </a:t>
            </a:r>
            <a:r>
              <a:rPr spc="-5" dirty="0"/>
              <a:t>Operations	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95938" y="4862822"/>
            <a:ext cx="3333750" cy="17329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298450" algn="l"/>
              </a:tabLst>
            </a:pPr>
            <a:r>
              <a:rPr sz="1600" spc="-5" dirty="0">
                <a:latin typeface="Arial"/>
                <a:cs typeface="Arial"/>
              </a:rPr>
              <a:t>Desalination</a:t>
            </a:r>
            <a:endParaRPr sz="16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buFont typeface="Wingdings"/>
              <a:buChar char=""/>
              <a:tabLst>
                <a:tab pos="298450" algn="l"/>
              </a:tabLst>
            </a:pPr>
            <a:r>
              <a:rPr sz="1600" spc="-5" dirty="0">
                <a:latin typeface="Arial"/>
                <a:cs typeface="Arial"/>
              </a:rPr>
              <a:t>Anaerobic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Digestion</a:t>
            </a:r>
            <a:endParaRPr sz="16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buFont typeface="Wingdings"/>
              <a:buChar char=""/>
              <a:tabLst>
                <a:tab pos="298450" algn="l"/>
              </a:tabLst>
            </a:pPr>
            <a:r>
              <a:rPr sz="1600" spc="-5" dirty="0">
                <a:latin typeface="Arial"/>
                <a:cs typeface="Arial"/>
              </a:rPr>
              <a:t>Solar </a:t>
            </a:r>
            <a:r>
              <a:rPr sz="1600" dirty="0">
                <a:latin typeface="Arial"/>
                <a:cs typeface="Arial"/>
              </a:rPr>
              <a:t>&amp;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Geothermal</a:t>
            </a:r>
            <a:endParaRPr sz="16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buFont typeface="Wingdings"/>
              <a:buChar char=""/>
              <a:tabLst>
                <a:tab pos="298450" algn="l"/>
              </a:tabLst>
            </a:pPr>
            <a:r>
              <a:rPr sz="1600" spc="-5" dirty="0">
                <a:latin typeface="Arial"/>
                <a:cs typeface="Arial"/>
              </a:rPr>
              <a:t>Flood Protection </a:t>
            </a:r>
            <a:r>
              <a:rPr sz="1600" dirty="0">
                <a:latin typeface="Arial"/>
                <a:cs typeface="Arial"/>
              </a:rPr>
              <a:t>&amp;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Generators</a:t>
            </a:r>
            <a:endParaRPr sz="16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buFont typeface="Wingdings"/>
              <a:buChar char=""/>
              <a:tabLst>
                <a:tab pos="298450" algn="l"/>
              </a:tabLst>
            </a:pPr>
            <a:r>
              <a:rPr sz="1600" spc="-5" dirty="0">
                <a:latin typeface="Arial"/>
                <a:cs typeface="Arial"/>
              </a:rPr>
              <a:t>Building Designs toward Net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Zero</a:t>
            </a:r>
            <a:endParaRPr sz="16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buFont typeface="Wingdings"/>
              <a:buChar char=""/>
              <a:tabLst>
                <a:tab pos="298450" algn="l"/>
              </a:tabLst>
            </a:pPr>
            <a:r>
              <a:rPr sz="1600" spc="-5" dirty="0">
                <a:latin typeface="Arial"/>
                <a:cs typeface="Arial"/>
              </a:rPr>
              <a:t>Certified Safe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Worker</a:t>
            </a:r>
            <a:endParaRPr sz="16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buFont typeface="Wingdings"/>
              <a:buChar char=""/>
              <a:tabLst>
                <a:tab pos="298450" algn="l"/>
              </a:tabLst>
            </a:pPr>
            <a:r>
              <a:rPr sz="1600" spc="-5" dirty="0">
                <a:latin typeface="Arial"/>
                <a:cs typeface="Arial"/>
              </a:rPr>
              <a:t>Certified Environmental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Leader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8600" y="1376934"/>
            <a:ext cx="2945891" cy="20253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17598" y="2331720"/>
            <a:ext cx="3486911" cy="23842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19244" y="1291589"/>
            <a:ext cx="3304793" cy="21107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049261" y="1860804"/>
            <a:ext cx="2859785" cy="37421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209531" y="1291590"/>
            <a:ext cx="2741674" cy="21107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959557" y="5580587"/>
            <a:ext cx="1069592" cy="10695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433560" y="3776471"/>
            <a:ext cx="2465831" cy="27660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200" y="1307591"/>
            <a:ext cx="10515600" cy="0"/>
          </a:xfrm>
          <a:custGeom>
            <a:avLst/>
            <a:gdLst/>
            <a:ahLst/>
            <a:cxnLst/>
            <a:rect l="l" t="t" r="r" b="b"/>
            <a:pathLst>
              <a:path w="10515600">
                <a:moveTo>
                  <a:pt x="0" y="0"/>
                </a:moveTo>
                <a:lnTo>
                  <a:pt x="10515600" y="0"/>
                </a:lnTo>
              </a:path>
            </a:pathLst>
          </a:custGeom>
          <a:ln w="2895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6939" y="475643"/>
            <a:ext cx="94792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none" spc="-5" dirty="0"/>
              <a:t>Effective Policy Solutions &amp; New</a:t>
            </a:r>
            <a:r>
              <a:rPr u="none" spc="25" dirty="0"/>
              <a:t> </a:t>
            </a:r>
            <a:r>
              <a:rPr u="none" spc="-5" dirty="0"/>
              <a:t>Strategies</a:t>
            </a:r>
          </a:p>
        </p:txBody>
      </p:sp>
      <p:sp>
        <p:nvSpPr>
          <p:cNvPr id="4" name="object 4"/>
          <p:cNvSpPr/>
          <p:nvPr/>
        </p:nvSpPr>
        <p:spPr>
          <a:xfrm>
            <a:off x="838580" y="1371980"/>
            <a:ext cx="2053589" cy="5388610"/>
          </a:xfrm>
          <a:custGeom>
            <a:avLst/>
            <a:gdLst/>
            <a:ahLst/>
            <a:cxnLst/>
            <a:rect l="l" t="t" r="r" b="b"/>
            <a:pathLst>
              <a:path w="2053589" h="5388609">
                <a:moveTo>
                  <a:pt x="1848231" y="0"/>
                </a:moveTo>
                <a:lnTo>
                  <a:pt x="205359" y="0"/>
                </a:lnTo>
                <a:lnTo>
                  <a:pt x="158273" y="5423"/>
                </a:lnTo>
                <a:lnTo>
                  <a:pt x="115049" y="20873"/>
                </a:lnTo>
                <a:lnTo>
                  <a:pt x="76919" y="45116"/>
                </a:lnTo>
                <a:lnTo>
                  <a:pt x="45116" y="76919"/>
                </a:lnTo>
                <a:lnTo>
                  <a:pt x="20873" y="115049"/>
                </a:lnTo>
                <a:lnTo>
                  <a:pt x="5423" y="158273"/>
                </a:lnTo>
                <a:lnTo>
                  <a:pt x="0" y="205359"/>
                </a:lnTo>
                <a:lnTo>
                  <a:pt x="0" y="5182743"/>
                </a:lnTo>
                <a:lnTo>
                  <a:pt x="5423" y="5229828"/>
                </a:lnTo>
                <a:lnTo>
                  <a:pt x="20873" y="5273052"/>
                </a:lnTo>
                <a:lnTo>
                  <a:pt x="45116" y="5311182"/>
                </a:lnTo>
                <a:lnTo>
                  <a:pt x="76919" y="5342985"/>
                </a:lnTo>
                <a:lnTo>
                  <a:pt x="115049" y="5367228"/>
                </a:lnTo>
                <a:lnTo>
                  <a:pt x="158273" y="5382678"/>
                </a:lnTo>
                <a:lnTo>
                  <a:pt x="205359" y="5388102"/>
                </a:lnTo>
                <a:lnTo>
                  <a:pt x="1848231" y="5388102"/>
                </a:lnTo>
                <a:lnTo>
                  <a:pt x="1895316" y="5382678"/>
                </a:lnTo>
                <a:lnTo>
                  <a:pt x="1938540" y="5367228"/>
                </a:lnTo>
                <a:lnTo>
                  <a:pt x="1976670" y="5342985"/>
                </a:lnTo>
                <a:lnTo>
                  <a:pt x="2008473" y="5311182"/>
                </a:lnTo>
                <a:lnTo>
                  <a:pt x="2032716" y="5273052"/>
                </a:lnTo>
                <a:lnTo>
                  <a:pt x="2048166" y="5229828"/>
                </a:lnTo>
                <a:lnTo>
                  <a:pt x="2053589" y="5182743"/>
                </a:lnTo>
                <a:lnTo>
                  <a:pt x="2053589" y="205359"/>
                </a:lnTo>
                <a:lnTo>
                  <a:pt x="2048166" y="158273"/>
                </a:lnTo>
                <a:lnTo>
                  <a:pt x="2032716" y="115049"/>
                </a:lnTo>
                <a:lnTo>
                  <a:pt x="2008473" y="76919"/>
                </a:lnTo>
                <a:lnTo>
                  <a:pt x="1976670" y="45116"/>
                </a:lnTo>
                <a:lnTo>
                  <a:pt x="1938540" y="20873"/>
                </a:lnTo>
                <a:lnTo>
                  <a:pt x="1895316" y="5423"/>
                </a:lnTo>
                <a:lnTo>
                  <a:pt x="1848231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38580" y="1371980"/>
            <a:ext cx="2053589" cy="5388610"/>
          </a:xfrm>
          <a:custGeom>
            <a:avLst/>
            <a:gdLst/>
            <a:ahLst/>
            <a:cxnLst/>
            <a:rect l="l" t="t" r="r" b="b"/>
            <a:pathLst>
              <a:path w="2053589" h="5388609">
                <a:moveTo>
                  <a:pt x="0" y="205359"/>
                </a:moveTo>
                <a:lnTo>
                  <a:pt x="5423" y="158273"/>
                </a:lnTo>
                <a:lnTo>
                  <a:pt x="20873" y="115049"/>
                </a:lnTo>
                <a:lnTo>
                  <a:pt x="45116" y="76919"/>
                </a:lnTo>
                <a:lnTo>
                  <a:pt x="76919" y="45116"/>
                </a:lnTo>
                <a:lnTo>
                  <a:pt x="115049" y="20873"/>
                </a:lnTo>
                <a:lnTo>
                  <a:pt x="158273" y="5423"/>
                </a:lnTo>
                <a:lnTo>
                  <a:pt x="205359" y="0"/>
                </a:lnTo>
                <a:lnTo>
                  <a:pt x="1848231" y="0"/>
                </a:lnTo>
                <a:lnTo>
                  <a:pt x="1895316" y="5423"/>
                </a:lnTo>
                <a:lnTo>
                  <a:pt x="1938540" y="20873"/>
                </a:lnTo>
                <a:lnTo>
                  <a:pt x="1976670" y="45116"/>
                </a:lnTo>
                <a:lnTo>
                  <a:pt x="2008473" y="76919"/>
                </a:lnTo>
                <a:lnTo>
                  <a:pt x="2032716" y="115049"/>
                </a:lnTo>
                <a:lnTo>
                  <a:pt x="2048166" y="158273"/>
                </a:lnTo>
                <a:lnTo>
                  <a:pt x="2053589" y="205359"/>
                </a:lnTo>
                <a:lnTo>
                  <a:pt x="2053589" y="5182743"/>
                </a:lnTo>
                <a:lnTo>
                  <a:pt x="2048166" y="5229828"/>
                </a:lnTo>
                <a:lnTo>
                  <a:pt x="2032716" y="5273052"/>
                </a:lnTo>
                <a:lnTo>
                  <a:pt x="2008473" y="5311182"/>
                </a:lnTo>
                <a:lnTo>
                  <a:pt x="1976670" y="5342985"/>
                </a:lnTo>
                <a:lnTo>
                  <a:pt x="1938540" y="5367228"/>
                </a:lnTo>
                <a:lnTo>
                  <a:pt x="1895316" y="5382678"/>
                </a:lnTo>
                <a:lnTo>
                  <a:pt x="1848231" y="5388102"/>
                </a:lnTo>
                <a:lnTo>
                  <a:pt x="205359" y="5388102"/>
                </a:lnTo>
                <a:lnTo>
                  <a:pt x="158273" y="5382678"/>
                </a:lnTo>
                <a:lnTo>
                  <a:pt x="115049" y="5367228"/>
                </a:lnTo>
                <a:lnTo>
                  <a:pt x="76919" y="5342985"/>
                </a:lnTo>
                <a:lnTo>
                  <a:pt x="45116" y="5311182"/>
                </a:lnTo>
                <a:lnTo>
                  <a:pt x="20873" y="5273052"/>
                </a:lnTo>
                <a:lnTo>
                  <a:pt x="5423" y="5229828"/>
                </a:lnTo>
                <a:lnTo>
                  <a:pt x="0" y="5182743"/>
                </a:lnTo>
                <a:lnTo>
                  <a:pt x="0" y="205359"/>
                </a:lnTo>
                <a:close/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285262" y="4222099"/>
            <a:ext cx="1158875" cy="71628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38100" marR="5080" indent="-26034" algn="just">
              <a:lnSpc>
                <a:spcPts val="1760"/>
              </a:lnSpc>
              <a:spcBef>
                <a:spcPts val="290"/>
              </a:spcBef>
            </a:pP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tru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tu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Replacement 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Surcharges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68121" y="1695069"/>
            <a:ext cx="1794510" cy="1794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68121" y="1695069"/>
            <a:ext cx="1794510" cy="1794510"/>
          </a:xfrm>
          <a:custGeom>
            <a:avLst/>
            <a:gdLst/>
            <a:ahLst/>
            <a:cxnLst/>
            <a:rect l="l" t="t" r="r" b="b"/>
            <a:pathLst>
              <a:path w="1794510" h="1794510">
                <a:moveTo>
                  <a:pt x="0" y="897254"/>
                </a:moveTo>
                <a:lnTo>
                  <a:pt x="1243" y="849602"/>
                </a:lnTo>
                <a:lnTo>
                  <a:pt x="4933" y="802598"/>
                </a:lnTo>
                <a:lnTo>
                  <a:pt x="11007" y="756303"/>
                </a:lnTo>
                <a:lnTo>
                  <a:pt x="19403" y="710780"/>
                </a:lnTo>
                <a:lnTo>
                  <a:pt x="30059" y="666091"/>
                </a:lnTo>
                <a:lnTo>
                  <a:pt x="42913" y="622298"/>
                </a:lnTo>
                <a:lnTo>
                  <a:pt x="57903" y="579462"/>
                </a:lnTo>
                <a:lnTo>
                  <a:pt x="74967" y="537647"/>
                </a:lnTo>
                <a:lnTo>
                  <a:pt x="94043" y="496914"/>
                </a:lnTo>
                <a:lnTo>
                  <a:pt x="115070" y="457324"/>
                </a:lnTo>
                <a:lnTo>
                  <a:pt x="137984" y="418940"/>
                </a:lnTo>
                <a:lnTo>
                  <a:pt x="162724" y="381824"/>
                </a:lnTo>
                <a:lnTo>
                  <a:pt x="189228" y="346038"/>
                </a:lnTo>
                <a:lnTo>
                  <a:pt x="217434" y="311644"/>
                </a:lnTo>
                <a:lnTo>
                  <a:pt x="247280" y="278704"/>
                </a:lnTo>
                <a:lnTo>
                  <a:pt x="278704" y="247280"/>
                </a:lnTo>
                <a:lnTo>
                  <a:pt x="311644" y="217434"/>
                </a:lnTo>
                <a:lnTo>
                  <a:pt x="346038" y="189228"/>
                </a:lnTo>
                <a:lnTo>
                  <a:pt x="381824" y="162724"/>
                </a:lnTo>
                <a:lnTo>
                  <a:pt x="418940" y="137984"/>
                </a:lnTo>
                <a:lnTo>
                  <a:pt x="457324" y="115070"/>
                </a:lnTo>
                <a:lnTo>
                  <a:pt x="496914" y="94043"/>
                </a:lnTo>
                <a:lnTo>
                  <a:pt x="537647" y="74967"/>
                </a:lnTo>
                <a:lnTo>
                  <a:pt x="579462" y="57903"/>
                </a:lnTo>
                <a:lnTo>
                  <a:pt x="622298" y="42913"/>
                </a:lnTo>
                <a:lnTo>
                  <a:pt x="666091" y="30059"/>
                </a:lnTo>
                <a:lnTo>
                  <a:pt x="710780" y="19403"/>
                </a:lnTo>
                <a:lnTo>
                  <a:pt x="756303" y="11007"/>
                </a:lnTo>
                <a:lnTo>
                  <a:pt x="802598" y="4933"/>
                </a:lnTo>
                <a:lnTo>
                  <a:pt x="849602" y="1243"/>
                </a:lnTo>
                <a:lnTo>
                  <a:pt x="897255" y="0"/>
                </a:lnTo>
                <a:lnTo>
                  <a:pt x="944907" y="1243"/>
                </a:lnTo>
                <a:lnTo>
                  <a:pt x="991911" y="4933"/>
                </a:lnTo>
                <a:lnTo>
                  <a:pt x="1038206" y="11007"/>
                </a:lnTo>
                <a:lnTo>
                  <a:pt x="1083729" y="19403"/>
                </a:lnTo>
                <a:lnTo>
                  <a:pt x="1128418" y="30059"/>
                </a:lnTo>
                <a:lnTo>
                  <a:pt x="1172211" y="42913"/>
                </a:lnTo>
                <a:lnTo>
                  <a:pt x="1215047" y="57903"/>
                </a:lnTo>
                <a:lnTo>
                  <a:pt x="1256862" y="74967"/>
                </a:lnTo>
                <a:lnTo>
                  <a:pt x="1297595" y="94043"/>
                </a:lnTo>
                <a:lnTo>
                  <a:pt x="1337185" y="115070"/>
                </a:lnTo>
                <a:lnTo>
                  <a:pt x="1375569" y="137984"/>
                </a:lnTo>
                <a:lnTo>
                  <a:pt x="1412685" y="162724"/>
                </a:lnTo>
                <a:lnTo>
                  <a:pt x="1448471" y="189228"/>
                </a:lnTo>
                <a:lnTo>
                  <a:pt x="1482865" y="217434"/>
                </a:lnTo>
                <a:lnTo>
                  <a:pt x="1515805" y="247280"/>
                </a:lnTo>
                <a:lnTo>
                  <a:pt x="1547229" y="278704"/>
                </a:lnTo>
                <a:lnTo>
                  <a:pt x="1577075" y="311644"/>
                </a:lnTo>
                <a:lnTo>
                  <a:pt x="1605281" y="346038"/>
                </a:lnTo>
                <a:lnTo>
                  <a:pt x="1631785" y="381824"/>
                </a:lnTo>
                <a:lnTo>
                  <a:pt x="1656525" y="418940"/>
                </a:lnTo>
                <a:lnTo>
                  <a:pt x="1679439" y="457324"/>
                </a:lnTo>
                <a:lnTo>
                  <a:pt x="1700466" y="496914"/>
                </a:lnTo>
                <a:lnTo>
                  <a:pt x="1719542" y="537647"/>
                </a:lnTo>
                <a:lnTo>
                  <a:pt x="1736606" y="579462"/>
                </a:lnTo>
                <a:lnTo>
                  <a:pt x="1751596" y="622298"/>
                </a:lnTo>
                <a:lnTo>
                  <a:pt x="1764450" y="666091"/>
                </a:lnTo>
                <a:lnTo>
                  <a:pt x="1775106" y="710780"/>
                </a:lnTo>
                <a:lnTo>
                  <a:pt x="1783502" y="756303"/>
                </a:lnTo>
                <a:lnTo>
                  <a:pt x="1789576" y="802598"/>
                </a:lnTo>
                <a:lnTo>
                  <a:pt x="1793266" y="849602"/>
                </a:lnTo>
                <a:lnTo>
                  <a:pt x="1794510" y="897254"/>
                </a:lnTo>
                <a:lnTo>
                  <a:pt x="1793266" y="944907"/>
                </a:lnTo>
                <a:lnTo>
                  <a:pt x="1789576" y="991911"/>
                </a:lnTo>
                <a:lnTo>
                  <a:pt x="1783502" y="1038206"/>
                </a:lnTo>
                <a:lnTo>
                  <a:pt x="1775106" y="1083729"/>
                </a:lnTo>
                <a:lnTo>
                  <a:pt x="1764450" y="1128418"/>
                </a:lnTo>
                <a:lnTo>
                  <a:pt x="1751596" y="1172211"/>
                </a:lnTo>
                <a:lnTo>
                  <a:pt x="1736606" y="1215047"/>
                </a:lnTo>
                <a:lnTo>
                  <a:pt x="1719542" y="1256862"/>
                </a:lnTo>
                <a:lnTo>
                  <a:pt x="1700466" y="1297595"/>
                </a:lnTo>
                <a:lnTo>
                  <a:pt x="1679439" y="1337185"/>
                </a:lnTo>
                <a:lnTo>
                  <a:pt x="1656525" y="1375569"/>
                </a:lnTo>
                <a:lnTo>
                  <a:pt x="1631785" y="1412685"/>
                </a:lnTo>
                <a:lnTo>
                  <a:pt x="1605281" y="1448471"/>
                </a:lnTo>
                <a:lnTo>
                  <a:pt x="1577075" y="1482865"/>
                </a:lnTo>
                <a:lnTo>
                  <a:pt x="1547229" y="1515805"/>
                </a:lnTo>
                <a:lnTo>
                  <a:pt x="1515805" y="1547229"/>
                </a:lnTo>
                <a:lnTo>
                  <a:pt x="1482865" y="1577075"/>
                </a:lnTo>
                <a:lnTo>
                  <a:pt x="1448471" y="1605281"/>
                </a:lnTo>
                <a:lnTo>
                  <a:pt x="1412685" y="1631785"/>
                </a:lnTo>
                <a:lnTo>
                  <a:pt x="1375569" y="1656525"/>
                </a:lnTo>
                <a:lnTo>
                  <a:pt x="1337185" y="1679439"/>
                </a:lnTo>
                <a:lnTo>
                  <a:pt x="1297595" y="1700466"/>
                </a:lnTo>
                <a:lnTo>
                  <a:pt x="1256862" y="1719542"/>
                </a:lnTo>
                <a:lnTo>
                  <a:pt x="1215047" y="1736606"/>
                </a:lnTo>
                <a:lnTo>
                  <a:pt x="1172211" y="1751596"/>
                </a:lnTo>
                <a:lnTo>
                  <a:pt x="1128418" y="1764450"/>
                </a:lnTo>
                <a:lnTo>
                  <a:pt x="1083729" y="1775106"/>
                </a:lnTo>
                <a:lnTo>
                  <a:pt x="1038206" y="1783502"/>
                </a:lnTo>
                <a:lnTo>
                  <a:pt x="991911" y="1789576"/>
                </a:lnTo>
                <a:lnTo>
                  <a:pt x="944907" y="1793266"/>
                </a:lnTo>
                <a:lnTo>
                  <a:pt x="897255" y="1794509"/>
                </a:lnTo>
                <a:lnTo>
                  <a:pt x="849602" y="1793266"/>
                </a:lnTo>
                <a:lnTo>
                  <a:pt x="802598" y="1789576"/>
                </a:lnTo>
                <a:lnTo>
                  <a:pt x="756303" y="1783502"/>
                </a:lnTo>
                <a:lnTo>
                  <a:pt x="710780" y="1775106"/>
                </a:lnTo>
                <a:lnTo>
                  <a:pt x="666091" y="1764450"/>
                </a:lnTo>
                <a:lnTo>
                  <a:pt x="622298" y="1751596"/>
                </a:lnTo>
                <a:lnTo>
                  <a:pt x="579462" y="1736606"/>
                </a:lnTo>
                <a:lnTo>
                  <a:pt x="537647" y="1719542"/>
                </a:lnTo>
                <a:lnTo>
                  <a:pt x="496914" y="1700466"/>
                </a:lnTo>
                <a:lnTo>
                  <a:pt x="457324" y="1679439"/>
                </a:lnTo>
                <a:lnTo>
                  <a:pt x="418940" y="1656525"/>
                </a:lnTo>
                <a:lnTo>
                  <a:pt x="381824" y="1631785"/>
                </a:lnTo>
                <a:lnTo>
                  <a:pt x="346038" y="1605281"/>
                </a:lnTo>
                <a:lnTo>
                  <a:pt x="311644" y="1577075"/>
                </a:lnTo>
                <a:lnTo>
                  <a:pt x="278704" y="1547229"/>
                </a:lnTo>
                <a:lnTo>
                  <a:pt x="247280" y="1515805"/>
                </a:lnTo>
                <a:lnTo>
                  <a:pt x="217434" y="1482865"/>
                </a:lnTo>
                <a:lnTo>
                  <a:pt x="189228" y="1448471"/>
                </a:lnTo>
                <a:lnTo>
                  <a:pt x="162724" y="1412685"/>
                </a:lnTo>
                <a:lnTo>
                  <a:pt x="137984" y="1375569"/>
                </a:lnTo>
                <a:lnTo>
                  <a:pt x="115070" y="1337185"/>
                </a:lnTo>
                <a:lnTo>
                  <a:pt x="94043" y="1297595"/>
                </a:lnTo>
                <a:lnTo>
                  <a:pt x="74967" y="1256862"/>
                </a:lnTo>
                <a:lnTo>
                  <a:pt x="57903" y="1215047"/>
                </a:lnTo>
                <a:lnTo>
                  <a:pt x="42913" y="1172211"/>
                </a:lnTo>
                <a:lnTo>
                  <a:pt x="30059" y="1128418"/>
                </a:lnTo>
                <a:lnTo>
                  <a:pt x="19403" y="1083729"/>
                </a:lnTo>
                <a:lnTo>
                  <a:pt x="11007" y="1038206"/>
                </a:lnTo>
                <a:lnTo>
                  <a:pt x="4933" y="991911"/>
                </a:lnTo>
                <a:lnTo>
                  <a:pt x="1243" y="944907"/>
                </a:lnTo>
                <a:lnTo>
                  <a:pt x="0" y="897254"/>
                </a:lnTo>
                <a:close/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953892" y="1371980"/>
            <a:ext cx="2053589" cy="5388610"/>
          </a:xfrm>
          <a:custGeom>
            <a:avLst/>
            <a:gdLst/>
            <a:ahLst/>
            <a:cxnLst/>
            <a:rect l="l" t="t" r="r" b="b"/>
            <a:pathLst>
              <a:path w="2053589" h="5388609">
                <a:moveTo>
                  <a:pt x="1848231" y="0"/>
                </a:moveTo>
                <a:lnTo>
                  <a:pt x="205359" y="0"/>
                </a:lnTo>
                <a:lnTo>
                  <a:pt x="158273" y="5423"/>
                </a:lnTo>
                <a:lnTo>
                  <a:pt x="115049" y="20873"/>
                </a:lnTo>
                <a:lnTo>
                  <a:pt x="76919" y="45116"/>
                </a:lnTo>
                <a:lnTo>
                  <a:pt x="45116" y="76919"/>
                </a:lnTo>
                <a:lnTo>
                  <a:pt x="20873" y="115049"/>
                </a:lnTo>
                <a:lnTo>
                  <a:pt x="5423" y="158273"/>
                </a:lnTo>
                <a:lnTo>
                  <a:pt x="0" y="205359"/>
                </a:lnTo>
                <a:lnTo>
                  <a:pt x="0" y="5182743"/>
                </a:lnTo>
                <a:lnTo>
                  <a:pt x="5423" y="5229828"/>
                </a:lnTo>
                <a:lnTo>
                  <a:pt x="20873" y="5273052"/>
                </a:lnTo>
                <a:lnTo>
                  <a:pt x="45116" y="5311182"/>
                </a:lnTo>
                <a:lnTo>
                  <a:pt x="76919" y="5342985"/>
                </a:lnTo>
                <a:lnTo>
                  <a:pt x="115049" y="5367228"/>
                </a:lnTo>
                <a:lnTo>
                  <a:pt x="158273" y="5382678"/>
                </a:lnTo>
                <a:lnTo>
                  <a:pt x="205359" y="5388102"/>
                </a:lnTo>
                <a:lnTo>
                  <a:pt x="1848231" y="5388102"/>
                </a:lnTo>
                <a:lnTo>
                  <a:pt x="1895316" y="5382678"/>
                </a:lnTo>
                <a:lnTo>
                  <a:pt x="1938540" y="5367228"/>
                </a:lnTo>
                <a:lnTo>
                  <a:pt x="1976670" y="5342985"/>
                </a:lnTo>
                <a:lnTo>
                  <a:pt x="2008473" y="5311182"/>
                </a:lnTo>
                <a:lnTo>
                  <a:pt x="2032716" y="5273052"/>
                </a:lnTo>
                <a:lnTo>
                  <a:pt x="2048166" y="5229828"/>
                </a:lnTo>
                <a:lnTo>
                  <a:pt x="2053589" y="5182743"/>
                </a:lnTo>
                <a:lnTo>
                  <a:pt x="2053589" y="205359"/>
                </a:lnTo>
                <a:lnTo>
                  <a:pt x="2048166" y="158273"/>
                </a:lnTo>
                <a:lnTo>
                  <a:pt x="2032716" y="115049"/>
                </a:lnTo>
                <a:lnTo>
                  <a:pt x="2008473" y="76919"/>
                </a:lnTo>
                <a:lnTo>
                  <a:pt x="1976670" y="45116"/>
                </a:lnTo>
                <a:lnTo>
                  <a:pt x="1938540" y="20873"/>
                </a:lnTo>
                <a:lnTo>
                  <a:pt x="1895316" y="5423"/>
                </a:lnTo>
                <a:lnTo>
                  <a:pt x="1848231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953892" y="1371980"/>
            <a:ext cx="2053589" cy="5388610"/>
          </a:xfrm>
          <a:custGeom>
            <a:avLst/>
            <a:gdLst/>
            <a:ahLst/>
            <a:cxnLst/>
            <a:rect l="l" t="t" r="r" b="b"/>
            <a:pathLst>
              <a:path w="2053589" h="5388609">
                <a:moveTo>
                  <a:pt x="0" y="205359"/>
                </a:moveTo>
                <a:lnTo>
                  <a:pt x="5423" y="158273"/>
                </a:lnTo>
                <a:lnTo>
                  <a:pt x="20873" y="115049"/>
                </a:lnTo>
                <a:lnTo>
                  <a:pt x="45116" y="76919"/>
                </a:lnTo>
                <a:lnTo>
                  <a:pt x="76919" y="45116"/>
                </a:lnTo>
                <a:lnTo>
                  <a:pt x="115049" y="20873"/>
                </a:lnTo>
                <a:lnTo>
                  <a:pt x="158273" y="5423"/>
                </a:lnTo>
                <a:lnTo>
                  <a:pt x="205359" y="0"/>
                </a:lnTo>
                <a:lnTo>
                  <a:pt x="1848231" y="0"/>
                </a:lnTo>
                <a:lnTo>
                  <a:pt x="1895316" y="5423"/>
                </a:lnTo>
                <a:lnTo>
                  <a:pt x="1938540" y="20873"/>
                </a:lnTo>
                <a:lnTo>
                  <a:pt x="1976670" y="45116"/>
                </a:lnTo>
                <a:lnTo>
                  <a:pt x="2008473" y="76919"/>
                </a:lnTo>
                <a:lnTo>
                  <a:pt x="2032716" y="115049"/>
                </a:lnTo>
                <a:lnTo>
                  <a:pt x="2048166" y="158273"/>
                </a:lnTo>
                <a:lnTo>
                  <a:pt x="2053589" y="205359"/>
                </a:lnTo>
                <a:lnTo>
                  <a:pt x="2053589" y="5182743"/>
                </a:lnTo>
                <a:lnTo>
                  <a:pt x="2048166" y="5229828"/>
                </a:lnTo>
                <a:lnTo>
                  <a:pt x="2032716" y="5273052"/>
                </a:lnTo>
                <a:lnTo>
                  <a:pt x="2008473" y="5311182"/>
                </a:lnTo>
                <a:lnTo>
                  <a:pt x="1976670" y="5342985"/>
                </a:lnTo>
                <a:lnTo>
                  <a:pt x="1938540" y="5367228"/>
                </a:lnTo>
                <a:lnTo>
                  <a:pt x="1895316" y="5382678"/>
                </a:lnTo>
                <a:lnTo>
                  <a:pt x="1848231" y="5388102"/>
                </a:lnTo>
                <a:lnTo>
                  <a:pt x="205359" y="5388102"/>
                </a:lnTo>
                <a:lnTo>
                  <a:pt x="158273" y="5382678"/>
                </a:lnTo>
                <a:lnTo>
                  <a:pt x="115049" y="5367228"/>
                </a:lnTo>
                <a:lnTo>
                  <a:pt x="76919" y="5342985"/>
                </a:lnTo>
                <a:lnTo>
                  <a:pt x="45116" y="5311182"/>
                </a:lnTo>
                <a:lnTo>
                  <a:pt x="20873" y="5273052"/>
                </a:lnTo>
                <a:lnTo>
                  <a:pt x="5423" y="5229828"/>
                </a:lnTo>
                <a:lnTo>
                  <a:pt x="0" y="5182743"/>
                </a:lnTo>
                <a:lnTo>
                  <a:pt x="0" y="205359"/>
                </a:lnTo>
                <a:close/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079903" y="3593011"/>
            <a:ext cx="1800860" cy="169989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18745" marR="62230" algn="ctr">
              <a:lnSpc>
                <a:spcPts val="1760"/>
              </a:lnSpc>
              <a:spcBef>
                <a:spcPts val="290"/>
              </a:spcBef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Encourage  investments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6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data 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technology</a:t>
            </a:r>
            <a:endParaRPr sz="1600">
              <a:latin typeface="Calibri"/>
              <a:cs typeface="Calibri"/>
            </a:endParaRPr>
          </a:p>
          <a:p>
            <a:pPr marL="127000" indent="-114300">
              <a:lnSpc>
                <a:spcPct val="100000"/>
              </a:lnSpc>
              <a:spcBef>
                <a:spcPts val="560"/>
              </a:spcBef>
              <a:buChar char="•"/>
              <a:tabLst>
                <a:tab pos="127000" algn="l"/>
              </a:tabLst>
            </a:pP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Real-time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monitors</a:t>
            </a:r>
            <a:endParaRPr sz="1200">
              <a:latin typeface="Calibri"/>
              <a:cs typeface="Calibri"/>
            </a:endParaRPr>
          </a:p>
          <a:p>
            <a:pPr marL="127000" marR="408940" indent="-114300">
              <a:lnSpc>
                <a:spcPts val="1320"/>
              </a:lnSpc>
              <a:spcBef>
                <a:spcPts val="240"/>
              </a:spcBef>
              <a:buChar char="•"/>
              <a:tabLst>
                <a:tab pos="127000" algn="l"/>
              </a:tabLst>
            </a:pP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Enhancing</a:t>
            </a:r>
            <a:r>
              <a:rPr sz="12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customer  experience</a:t>
            </a:r>
            <a:endParaRPr sz="1200">
              <a:latin typeface="Calibri"/>
              <a:cs typeface="Calibri"/>
            </a:endParaRPr>
          </a:p>
          <a:p>
            <a:pPr marL="127000" marR="5080" indent="-114300">
              <a:lnSpc>
                <a:spcPts val="1320"/>
              </a:lnSpc>
              <a:spcBef>
                <a:spcPts val="215"/>
              </a:spcBef>
              <a:buChar char="•"/>
              <a:tabLst>
                <a:tab pos="127000" algn="l"/>
              </a:tabLst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Smart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irrigation</a:t>
            </a:r>
            <a:r>
              <a:rPr sz="12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controllers 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leak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detection</a:t>
            </a:r>
            <a:r>
              <a:rPr sz="12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devices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083432" y="1695069"/>
            <a:ext cx="1794509" cy="17945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83432" y="1695069"/>
            <a:ext cx="1794510" cy="1794510"/>
          </a:xfrm>
          <a:custGeom>
            <a:avLst/>
            <a:gdLst/>
            <a:ahLst/>
            <a:cxnLst/>
            <a:rect l="l" t="t" r="r" b="b"/>
            <a:pathLst>
              <a:path w="1794510" h="1794510">
                <a:moveTo>
                  <a:pt x="0" y="897254"/>
                </a:moveTo>
                <a:lnTo>
                  <a:pt x="1243" y="849602"/>
                </a:lnTo>
                <a:lnTo>
                  <a:pt x="4933" y="802598"/>
                </a:lnTo>
                <a:lnTo>
                  <a:pt x="11007" y="756303"/>
                </a:lnTo>
                <a:lnTo>
                  <a:pt x="19403" y="710780"/>
                </a:lnTo>
                <a:lnTo>
                  <a:pt x="30059" y="666091"/>
                </a:lnTo>
                <a:lnTo>
                  <a:pt x="42913" y="622298"/>
                </a:lnTo>
                <a:lnTo>
                  <a:pt x="57903" y="579462"/>
                </a:lnTo>
                <a:lnTo>
                  <a:pt x="74967" y="537647"/>
                </a:lnTo>
                <a:lnTo>
                  <a:pt x="94043" y="496914"/>
                </a:lnTo>
                <a:lnTo>
                  <a:pt x="115070" y="457324"/>
                </a:lnTo>
                <a:lnTo>
                  <a:pt x="137984" y="418940"/>
                </a:lnTo>
                <a:lnTo>
                  <a:pt x="162724" y="381824"/>
                </a:lnTo>
                <a:lnTo>
                  <a:pt x="189228" y="346038"/>
                </a:lnTo>
                <a:lnTo>
                  <a:pt x="217434" y="311644"/>
                </a:lnTo>
                <a:lnTo>
                  <a:pt x="247280" y="278704"/>
                </a:lnTo>
                <a:lnTo>
                  <a:pt x="278704" y="247280"/>
                </a:lnTo>
                <a:lnTo>
                  <a:pt x="311644" y="217434"/>
                </a:lnTo>
                <a:lnTo>
                  <a:pt x="346038" y="189228"/>
                </a:lnTo>
                <a:lnTo>
                  <a:pt x="381824" y="162724"/>
                </a:lnTo>
                <a:lnTo>
                  <a:pt x="418940" y="137984"/>
                </a:lnTo>
                <a:lnTo>
                  <a:pt x="457324" y="115070"/>
                </a:lnTo>
                <a:lnTo>
                  <a:pt x="496914" y="94043"/>
                </a:lnTo>
                <a:lnTo>
                  <a:pt x="537647" y="74967"/>
                </a:lnTo>
                <a:lnTo>
                  <a:pt x="579462" y="57903"/>
                </a:lnTo>
                <a:lnTo>
                  <a:pt x="622298" y="42913"/>
                </a:lnTo>
                <a:lnTo>
                  <a:pt x="666091" y="30059"/>
                </a:lnTo>
                <a:lnTo>
                  <a:pt x="710780" y="19403"/>
                </a:lnTo>
                <a:lnTo>
                  <a:pt x="756303" y="11007"/>
                </a:lnTo>
                <a:lnTo>
                  <a:pt x="802598" y="4933"/>
                </a:lnTo>
                <a:lnTo>
                  <a:pt x="849602" y="1243"/>
                </a:lnTo>
                <a:lnTo>
                  <a:pt x="897255" y="0"/>
                </a:lnTo>
                <a:lnTo>
                  <a:pt x="944907" y="1243"/>
                </a:lnTo>
                <a:lnTo>
                  <a:pt x="991911" y="4933"/>
                </a:lnTo>
                <a:lnTo>
                  <a:pt x="1038206" y="11007"/>
                </a:lnTo>
                <a:lnTo>
                  <a:pt x="1083729" y="19403"/>
                </a:lnTo>
                <a:lnTo>
                  <a:pt x="1128418" y="30059"/>
                </a:lnTo>
                <a:lnTo>
                  <a:pt x="1172211" y="42913"/>
                </a:lnTo>
                <a:lnTo>
                  <a:pt x="1215047" y="57903"/>
                </a:lnTo>
                <a:lnTo>
                  <a:pt x="1256862" y="74967"/>
                </a:lnTo>
                <a:lnTo>
                  <a:pt x="1297595" y="94043"/>
                </a:lnTo>
                <a:lnTo>
                  <a:pt x="1337185" y="115070"/>
                </a:lnTo>
                <a:lnTo>
                  <a:pt x="1375569" y="137984"/>
                </a:lnTo>
                <a:lnTo>
                  <a:pt x="1412685" y="162724"/>
                </a:lnTo>
                <a:lnTo>
                  <a:pt x="1448471" y="189228"/>
                </a:lnTo>
                <a:lnTo>
                  <a:pt x="1482865" y="217434"/>
                </a:lnTo>
                <a:lnTo>
                  <a:pt x="1515805" y="247280"/>
                </a:lnTo>
                <a:lnTo>
                  <a:pt x="1547229" y="278704"/>
                </a:lnTo>
                <a:lnTo>
                  <a:pt x="1577075" y="311644"/>
                </a:lnTo>
                <a:lnTo>
                  <a:pt x="1605281" y="346038"/>
                </a:lnTo>
                <a:lnTo>
                  <a:pt x="1631785" y="381824"/>
                </a:lnTo>
                <a:lnTo>
                  <a:pt x="1656525" y="418940"/>
                </a:lnTo>
                <a:lnTo>
                  <a:pt x="1679439" y="457324"/>
                </a:lnTo>
                <a:lnTo>
                  <a:pt x="1700466" y="496914"/>
                </a:lnTo>
                <a:lnTo>
                  <a:pt x="1719542" y="537647"/>
                </a:lnTo>
                <a:lnTo>
                  <a:pt x="1736606" y="579462"/>
                </a:lnTo>
                <a:lnTo>
                  <a:pt x="1751596" y="622298"/>
                </a:lnTo>
                <a:lnTo>
                  <a:pt x="1764450" y="666091"/>
                </a:lnTo>
                <a:lnTo>
                  <a:pt x="1775106" y="710780"/>
                </a:lnTo>
                <a:lnTo>
                  <a:pt x="1783502" y="756303"/>
                </a:lnTo>
                <a:lnTo>
                  <a:pt x="1789576" y="802598"/>
                </a:lnTo>
                <a:lnTo>
                  <a:pt x="1793266" y="849602"/>
                </a:lnTo>
                <a:lnTo>
                  <a:pt x="1794510" y="897254"/>
                </a:lnTo>
                <a:lnTo>
                  <a:pt x="1793266" y="944907"/>
                </a:lnTo>
                <a:lnTo>
                  <a:pt x="1789576" y="991911"/>
                </a:lnTo>
                <a:lnTo>
                  <a:pt x="1783502" y="1038206"/>
                </a:lnTo>
                <a:lnTo>
                  <a:pt x="1775106" y="1083729"/>
                </a:lnTo>
                <a:lnTo>
                  <a:pt x="1764450" y="1128418"/>
                </a:lnTo>
                <a:lnTo>
                  <a:pt x="1751596" y="1172211"/>
                </a:lnTo>
                <a:lnTo>
                  <a:pt x="1736606" y="1215047"/>
                </a:lnTo>
                <a:lnTo>
                  <a:pt x="1719542" y="1256862"/>
                </a:lnTo>
                <a:lnTo>
                  <a:pt x="1700466" y="1297595"/>
                </a:lnTo>
                <a:lnTo>
                  <a:pt x="1679439" y="1337185"/>
                </a:lnTo>
                <a:lnTo>
                  <a:pt x="1656525" y="1375569"/>
                </a:lnTo>
                <a:lnTo>
                  <a:pt x="1631785" y="1412685"/>
                </a:lnTo>
                <a:lnTo>
                  <a:pt x="1605281" y="1448471"/>
                </a:lnTo>
                <a:lnTo>
                  <a:pt x="1577075" y="1482865"/>
                </a:lnTo>
                <a:lnTo>
                  <a:pt x="1547229" y="1515805"/>
                </a:lnTo>
                <a:lnTo>
                  <a:pt x="1515805" y="1547229"/>
                </a:lnTo>
                <a:lnTo>
                  <a:pt x="1482865" y="1577075"/>
                </a:lnTo>
                <a:lnTo>
                  <a:pt x="1448471" y="1605281"/>
                </a:lnTo>
                <a:lnTo>
                  <a:pt x="1412685" y="1631785"/>
                </a:lnTo>
                <a:lnTo>
                  <a:pt x="1375569" y="1656525"/>
                </a:lnTo>
                <a:lnTo>
                  <a:pt x="1337185" y="1679439"/>
                </a:lnTo>
                <a:lnTo>
                  <a:pt x="1297595" y="1700466"/>
                </a:lnTo>
                <a:lnTo>
                  <a:pt x="1256862" y="1719542"/>
                </a:lnTo>
                <a:lnTo>
                  <a:pt x="1215047" y="1736606"/>
                </a:lnTo>
                <a:lnTo>
                  <a:pt x="1172211" y="1751596"/>
                </a:lnTo>
                <a:lnTo>
                  <a:pt x="1128418" y="1764450"/>
                </a:lnTo>
                <a:lnTo>
                  <a:pt x="1083729" y="1775106"/>
                </a:lnTo>
                <a:lnTo>
                  <a:pt x="1038206" y="1783502"/>
                </a:lnTo>
                <a:lnTo>
                  <a:pt x="991911" y="1789576"/>
                </a:lnTo>
                <a:lnTo>
                  <a:pt x="944907" y="1793266"/>
                </a:lnTo>
                <a:lnTo>
                  <a:pt x="897255" y="1794509"/>
                </a:lnTo>
                <a:lnTo>
                  <a:pt x="849602" y="1793266"/>
                </a:lnTo>
                <a:lnTo>
                  <a:pt x="802598" y="1789576"/>
                </a:lnTo>
                <a:lnTo>
                  <a:pt x="756303" y="1783502"/>
                </a:lnTo>
                <a:lnTo>
                  <a:pt x="710780" y="1775106"/>
                </a:lnTo>
                <a:lnTo>
                  <a:pt x="666091" y="1764450"/>
                </a:lnTo>
                <a:lnTo>
                  <a:pt x="622298" y="1751596"/>
                </a:lnTo>
                <a:lnTo>
                  <a:pt x="579462" y="1736606"/>
                </a:lnTo>
                <a:lnTo>
                  <a:pt x="537647" y="1719542"/>
                </a:lnTo>
                <a:lnTo>
                  <a:pt x="496914" y="1700466"/>
                </a:lnTo>
                <a:lnTo>
                  <a:pt x="457324" y="1679439"/>
                </a:lnTo>
                <a:lnTo>
                  <a:pt x="418940" y="1656525"/>
                </a:lnTo>
                <a:lnTo>
                  <a:pt x="381824" y="1631785"/>
                </a:lnTo>
                <a:lnTo>
                  <a:pt x="346038" y="1605281"/>
                </a:lnTo>
                <a:lnTo>
                  <a:pt x="311644" y="1577075"/>
                </a:lnTo>
                <a:lnTo>
                  <a:pt x="278704" y="1547229"/>
                </a:lnTo>
                <a:lnTo>
                  <a:pt x="247280" y="1515805"/>
                </a:lnTo>
                <a:lnTo>
                  <a:pt x="217434" y="1482865"/>
                </a:lnTo>
                <a:lnTo>
                  <a:pt x="189228" y="1448471"/>
                </a:lnTo>
                <a:lnTo>
                  <a:pt x="162724" y="1412685"/>
                </a:lnTo>
                <a:lnTo>
                  <a:pt x="137984" y="1375569"/>
                </a:lnTo>
                <a:lnTo>
                  <a:pt x="115070" y="1337185"/>
                </a:lnTo>
                <a:lnTo>
                  <a:pt x="94043" y="1297595"/>
                </a:lnTo>
                <a:lnTo>
                  <a:pt x="74967" y="1256862"/>
                </a:lnTo>
                <a:lnTo>
                  <a:pt x="57903" y="1215047"/>
                </a:lnTo>
                <a:lnTo>
                  <a:pt x="42913" y="1172211"/>
                </a:lnTo>
                <a:lnTo>
                  <a:pt x="30059" y="1128418"/>
                </a:lnTo>
                <a:lnTo>
                  <a:pt x="19403" y="1083729"/>
                </a:lnTo>
                <a:lnTo>
                  <a:pt x="11007" y="1038206"/>
                </a:lnTo>
                <a:lnTo>
                  <a:pt x="4933" y="991911"/>
                </a:lnTo>
                <a:lnTo>
                  <a:pt x="1243" y="944907"/>
                </a:lnTo>
                <a:lnTo>
                  <a:pt x="0" y="897254"/>
                </a:lnTo>
                <a:close/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69204" y="1371982"/>
            <a:ext cx="2054860" cy="5388610"/>
          </a:xfrm>
          <a:custGeom>
            <a:avLst/>
            <a:gdLst/>
            <a:ahLst/>
            <a:cxnLst/>
            <a:rect l="l" t="t" r="r" b="b"/>
            <a:pathLst>
              <a:path w="2054859" h="5388609">
                <a:moveTo>
                  <a:pt x="1848916" y="0"/>
                </a:moveTo>
                <a:lnTo>
                  <a:pt x="205435" y="0"/>
                </a:lnTo>
                <a:lnTo>
                  <a:pt x="158329" y="5425"/>
                </a:lnTo>
                <a:lnTo>
                  <a:pt x="115088" y="20880"/>
                </a:lnTo>
                <a:lnTo>
                  <a:pt x="76944" y="45130"/>
                </a:lnTo>
                <a:lnTo>
                  <a:pt x="45130" y="76944"/>
                </a:lnTo>
                <a:lnTo>
                  <a:pt x="20880" y="115088"/>
                </a:lnTo>
                <a:lnTo>
                  <a:pt x="5425" y="158329"/>
                </a:lnTo>
                <a:lnTo>
                  <a:pt x="0" y="205435"/>
                </a:lnTo>
                <a:lnTo>
                  <a:pt x="0" y="5182666"/>
                </a:lnTo>
                <a:lnTo>
                  <a:pt x="5425" y="5229772"/>
                </a:lnTo>
                <a:lnTo>
                  <a:pt x="20880" y="5273013"/>
                </a:lnTo>
                <a:lnTo>
                  <a:pt x="45130" y="5311157"/>
                </a:lnTo>
                <a:lnTo>
                  <a:pt x="76944" y="5342971"/>
                </a:lnTo>
                <a:lnTo>
                  <a:pt x="115088" y="5367221"/>
                </a:lnTo>
                <a:lnTo>
                  <a:pt x="158329" y="5382676"/>
                </a:lnTo>
                <a:lnTo>
                  <a:pt x="205435" y="5388102"/>
                </a:lnTo>
                <a:lnTo>
                  <a:pt x="1848916" y="5388102"/>
                </a:lnTo>
                <a:lnTo>
                  <a:pt x="1896022" y="5382676"/>
                </a:lnTo>
                <a:lnTo>
                  <a:pt x="1939263" y="5367221"/>
                </a:lnTo>
                <a:lnTo>
                  <a:pt x="1977407" y="5342971"/>
                </a:lnTo>
                <a:lnTo>
                  <a:pt x="2009221" y="5311157"/>
                </a:lnTo>
                <a:lnTo>
                  <a:pt x="2033471" y="5273013"/>
                </a:lnTo>
                <a:lnTo>
                  <a:pt x="2048926" y="5229772"/>
                </a:lnTo>
                <a:lnTo>
                  <a:pt x="2054352" y="5182666"/>
                </a:lnTo>
                <a:lnTo>
                  <a:pt x="2054352" y="205435"/>
                </a:lnTo>
                <a:lnTo>
                  <a:pt x="2048926" y="158329"/>
                </a:lnTo>
                <a:lnTo>
                  <a:pt x="2033471" y="115088"/>
                </a:lnTo>
                <a:lnTo>
                  <a:pt x="2009221" y="76944"/>
                </a:lnTo>
                <a:lnTo>
                  <a:pt x="1977407" y="45130"/>
                </a:lnTo>
                <a:lnTo>
                  <a:pt x="1939263" y="20880"/>
                </a:lnTo>
                <a:lnTo>
                  <a:pt x="1896022" y="5425"/>
                </a:lnTo>
                <a:lnTo>
                  <a:pt x="1848916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069204" y="1371982"/>
            <a:ext cx="2054860" cy="5388610"/>
          </a:xfrm>
          <a:custGeom>
            <a:avLst/>
            <a:gdLst/>
            <a:ahLst/>
            <a:cxnLst/>
            <a:rect l="l" t="t" r="r" b="b"/>
            <a:pathLst>
              <a:path w="2054859" h="5388609">
                <a:moveTo>
                  <a:pt x="0" y="205435"/>
                </a:moveTo>
                <a:lnTo>
                  <a:pt x="5425" y="158329"/>
                </a:lnTo>
                <a:lnTo>
                  <a:pt x="20880" y="115088"/>
                </a:lnTo>
                <a:lnTo>
                  <a:pt x="45130" y="76944"/>
                </a:lnTo>
                <a:lnTo>
                  <a:pt x="76944" y="45130"/>
                </a:lnTo>
                <a:lnTo>
                  <a:pt x="115088" y="20880"/>
                </a:lnTo>
                <a:lnTo>
                  <a:pt x="158329" y="5425"/>
                </a:lnTo>
                <a:lnTo>
                  <a:pt x="205435" y="0"/>
                </a:lnTo>
                <a:lnTo>
                  <a:pt x="1848916" y="0"/>
                </a:lnTo>
                <a:lnTo>
                  <a:pt x="1896022" y="5425"/>
                </a:lnTo>
                <a:lnTo>
                  <a:pt x="1939263" y="20880"/>
                </a:lnTo>
                <a:lnTo>
                  <a:pt x="1977407" y="45130"/>
                </a:lnTo>
                <a:lnTo>
                  <a:pt x="2009221" y="76944"/>
                </a:lnTo>
                <a:lnTo>
                  <a:pt x="2033471" y="115088"/>
                </a:lnTo>
                <a:lnTo>
                  <a:pt x="2048926" y="158329"/>
                </a:lnTo>
                <a:lnTo>
                  <a:pt x="2054352" y="205435"/>
                </a:lnTo>
                <a:lnTo>
                  <a:pt x="2054352" y="5182666"/>
                </a:lnTo>
                <a:lnTo>
                  <a:pt x="2048926" y="5229772"/>
                </a:lnTo>
                <a:lnTo>
                  <a:pt x="2033471" y="5273013"/>
                </a:lnTo>
                <a:lnTo>
                  <a:pt x="2009221" y="5311157"/>
                </a:lnTo>
                <a:lnTo>
                  <a:pt x="1977407" y="5342971"/>
                </a:lnTo>
                <a:lnTo>
                  <a:pt x="1939263" y="5367221"/>
                </a:lnTo>
                <a:lnTo>
                  <a:pt x="1896022" y="5382676"/>
                </a:lnTo>
                <a:lnTo>
                  <a:pt x="1848916" y="5388102"/>
                </a:lnTo>
                <a:lnTo>
                  <a:pt x="205435" y="5388102"/>
                </a:lnTo>
                <a:lnTo>
                  <a:pt x="158329" y="5382676"/>
                </a:lnTo>
                <a:lnTo>
                  <a:pt x="115088" y="5367221"/>
                </a:lnTo>
                <a:lnTo>
                  <a:pt x="76944" y="5342971"/>
                </a:lnTo>
                <a:lnTo>
                  <a:pt x="45130" y="5311157"/>
                </a:lnTo>
                <a:lnTo>
                  <a:pt x="20880" y="5273013"/>
                </a:lnTo>
                <a:lnTo>
                  <a:pt x="5425" y="5229772"/>
                </a:lnTo>
                <a:lnTo>
                  <a:pt x="0" y="5182666"/>
                </a:lnTo>
                <a:lnTo>
                  <a:pt x="0" y="205435"/>
                </a:lnTo>
                <a:close/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194552" y="4110499"/>
            <a:ext cx="1801495" cy="93916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 marR="5080" algn="ctr">
              <a:lnSpc>
                <a:spcPts val="1760"/>
              </a:lnSpc>
              <a:spcBef>
                <a:spcPts val="290"/>
              </a:spcBef>
            </a:pP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Expand electric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utility 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rebates 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help fund 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efficiency  improvements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854045" y="2890204"/>
            <a:ext cx="486409" cy="112395"/>
          </a:xfrm>
          <a:custGeom>
            <a:avLst/>
            <a:gdLst/>
            <a:ahLst/>
            <a:cxnLst/>
            <a:rect l="l" t="t" r="r" b="b"/>
            <a:pathLst>
              <a:path w="486410" h="112394">
                <a:moveTo>
                  <a:pt x="430125" y="112043"/>
                </a:moveTo>
                <a:lnTo>
                  <a:pt x="56103" y="112043"/>
                </a:lnTo>
                <a:lnTo>
                  <a:pt x="33924" y="107754"/>
                </a:lnTo>
                <a:lnTo>
                  <a:pt x="16129" y="95937"/>
                </a:lnTo>
                <a:lnTo>
                  <a:pt x="4295" y="78168"/>
                </a:lnTo>
                <a:lnTo>
                  <a:pt x="0" y="56021"/>
                </a:lnTo>
                <a:lnTo>
                  <a:pt x="4295" y="33875"/>
                </a:lnTo>
                <a:lnTo>
                  <a:pt x="16129" y="16106"/>
                </a:lnTo>
                <a:lnTo>
                  <a:pt x="33924" y="4289"/>
                </a:lnTo>
                <a:lnTo>
                  <a:pt x="56103" y="0"/>
                </a:lnTo>
                <a:lnTo>
                  <a:pt x="430125" y="0"/>
                </a:lnTo>
                <a:lnTo>
                  <a:pt x="452303" y="4289"/>
                </a:lnTo>
                <a:lnTo>
                  <a:pt x="470099" y="16106"/>
                </a:lnTo>
                <a:lnTo>
                  <a:pt x="481933" y="33875"/>
                </a:lnTo>
                <a:lnTo>
                  <a:pt x="486228" y="56021"/>
                </a:lnTo>
                <a:lnTo>
                  <a:pt x="481933" y="78168"/>
                </a:lnTo>
                <a:lnTo>
                  <a:pt x="470099" y="95937"/>
                </a:lnTo>
                <a:lnTo>
                  <a:pt x="452303" y="107754"/>
                </a:lnTo>
                <a:lnTo>
                  <a:pt x="430125" y="1120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854045" y="3076944"/>
            <a:ext cx="486409" cy="112395"/>
          </a:xfrm>
          <a:custGeom>
            <a:avLst/>
            <a:gdLst/>
            <a:ahLst/>
            <a:cxnLst/>
            <a:rect l="l" t="t" r="r" b="b"/>
            <a:pathLst>
              <a:path w="486410" h="112394">
                <a:moveTo>
                  <a:pt x="430125" y="112043"/>
                </a:moveTo>
                <a:lnTo>
                  <a:pt x="56103" y="112043"/>
                </a:lnTo>
                <a:lnTo>
                  <a:pt x="33924" y="107754"/>
                </a:lnTo>
                <a:lnTo>
                  <a:pt x="16129" y="95937"/>
                </a:lnTo>
                <a:lnTo>
                  <a:pt x="4295" y="78168"/>
                </a:lnTo>
                <a:lnTo>
                  <a:pt x="0" y="56021"/>
                </a:lnTo>
                <a:lnTo>
                  <a:pt x="4295" y="33875"/>
                </a:lnTo>
                <a:lnTo>
                  <a:pt x="16129" y="16106"/>
                </a:lnTo>
                <a:lnTo>
                  <a:pt x="33924" y="4289"/>
                </a:lnTo>
                <a:lnTo>
                  <a:pt x="56103" y="0"/>
                </a:lnTo>
                <a:lnTo>
                  <a:pt x="430125" y="0"/>
                </a:lnTo>
                <a:lnTo>
                  <a:pt x="452303" y="4289"/>
                </a:lnTo>
                <a:lnTo>
                  <a:pt x="470099" y="16106"/>
                </a:lnTo>
                <a:lnTo>
                  <a:pt x="481933" y="33875"/>
                </a:lnTo>
                <a:lnTo>
                  <a:pt x="486228" y="56021"/>
                </a:lnTo>
                <a:lnTo>
                  <a:pt x="481933" y="78168"/>
                </a:lnTo>
                <a:lnTo>
                  <a:pt x="470099" y="95937"/>
                </a:lnTo>
                <a:lnTo>
                  <a:pt x="452303" y="107754"/>
                </a:lnTo>
                <a:lnTo>
                  <a:pt x="430125" y="1120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75603" y="3263684"/>
            <a:ext cx="243114" cy="1120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610931" y="1807113"/>
            <a:ext cx="972819" cy="1009015"/>
          </a:xfrm>
          <a:custGeom>
            <a:avLst/>
            <a:gdLst/>
            <a:ahLst/>
            <a:cxnLst/>
            <a:rect l="l" t="t" r="r" b="b"/>
            <a:pathLst>
              <a:path w="972820" h="1009014">
                <a:moveTo>
                  <a:pt x="706901" y="1008395"/>
                </a:moveTo>
                <a:lnTo>
                  <a:pt x="265555" y="1008395"/>
                </a:lnTo>
                <a:lnTo>
                  <a:pt x="254773" y="1007024"/>
                </a:lnTo>
                <a:lnTo>
                  <a:pt x="245218" y="1003026"/>
                </a:lnTo>
                <a:lnTo>
                  <a:pt x="237416" y="996578"/>
                </a:lnTo>
                <a:lnTo>
                  <a:pt x="231893" y="987854"/>
                </a:lnTo>
                <a:lnTo>
                  <a:pt x="211702" y="948463"/>
                </a:lnTo>
                <a:lnTo>
                  <a:pt x="183972" y="898218"/>
                </a:lnTo>
                <a:lnTo>
                  <a:pt x="151683" y="846573"/>
                </a:lnTo>
                <a:lnTo>
                  <a:pt x="117816" y="802981"/>
                </a:lnTo>
                <a:lnTo>
                  <a:pt x="92570" y="771148"/>
                </a:lnTo>
                <a:lnTo>
                  <a:pt x="70129" y="737389"/>
                </a:lnTo>
                <a:lnTo>
                  <a:pt x="50492" y="701879"/>
                </a:lnTo>
                <a:lnTo>
                  <a:pt x="33661" y="664794"/>
                </a:lnTo>
                <a:lnTo>
                  <a:pt x="19986" y="623827"/>
                </a:lnTo>
                <a:lnTo>
                  <a:pt x="9818" y="582161"/>
                </a:lnTo>
                <a:lnTo>
                  <a:pt x="3155" y="539795"/>
                </a:lnTo>
                <a:lnTo>
                  <a:pt x="0" y="496728"/>
                </a:lnTo>
                <a:lnTo>
                  <a:pt x="0" y="479921"/>
                </a:lnTo>
                <a:lnTo>
                  <a:pt x="3467" y="430853"/>
                </a:lnTo>
                <a:lnTo>
                  <a:pt x="11611" y="383243"/>
                </a:lnTo>
                <a:lnTo>
                  <a:pt x="24198" y="337324"/>
                </a:lnTo>
                <a:lnTo>
                  <a:pt x="40996" y="293327"/>
                </a:lnTo>
                <a:lnTo>
                  <a:pt x="61771" y="251486"/>
                </a:lnTo>
                <a:lnTo>
                  <a:pt x="86291" y="212033"/>
                </a:lnTo>
                <a:lnTo>
                  <a:pt x="114323" y="175201"/>
                </a:lnTo>
                <a:lnTo>
                  <a:pt x="145634" y="141222"/>
                </a:lnTo>
                <a:lnTo>
                  <a:pt x="179992" y="110328"/>
                </a:lnTo>
                <a:lnTo>
                  <a:pt x="217162" y="82752"/>
                </a:lnTo>
                <a:lnTo>
                  <a:pt x="256914" y="58727"/>
                </a:lnTo>
                <a:lnTo>
                  <a:pt x="299013" y="38485"/>
                </a:lnTo>
                <a:lnTo>
                  <a:pt x="343226" y="22259"/>
                </a:lnTo>
                <a:lnTo>
                  <a:pt x="389322" y="10281"/>
                </a:lnTo>
                <a:lnTo>
                  <a:pt x="437067" y="2784"/>
                </a:lnTo>
                <a:lnTo>
                  <a:pt x="486228" y="0"/>
                </a:lnTo>
                <a:lnTo>
                  <a:pt x="535390" y="2784"/>
                </a:lnTo>
                <a:lnTo>
                  <a:pt x="583134" y="10281"/>
                </a:lnTo>
                <a:lnTo>
                  <a:pt x="629230" y="22259"/>
                </a:lnTo>
                <a:lnTo>
                  <a:pt x="673444" y="38485"/>
                </a:lnTo>
                <a:lnTo>
                  <a:pt x="715543" y="58727"/>
                </a:lnTo>
                <a:lnTo>
                  <a:pt x="755294" y="82752"/>
                </a:lnTo>
                <a:lnTo>
                  <a:pt x="792260" y="110176"/>
                </a:lnTo>
                <a:lnTo>
                  <a:pt x="488098" y="110176"/>
                </a:lnTo>
                <a:lnTo>
                  <a:pt x="441779" y="113435"/>
                </a:lnTo>
                <a:lnTo>
                  <a:pt x="397130" y="122125"/>
                </a:lnTo>
                <a:lnTo>
                  <a:pt x="354492" y="135910"/>
                </a:lnTo>
                <a:lnTo>
                  <a:pt x="314210" y="154453"/>
                </a:lnTo>
                <a:lnTo>
                  <a:pt x="276624" y="177418"/>
                </a:lnTo>
                <a:lnTo>
                  <a:pt x="242076" y="204467"/>
                </a:lnTo>
                <a:lnTo>
                  <a:pt x="210910" y="235265"/>
                </a:lnTo>
                <a:lnTo>
                  <a:pt x="183467" y="269475"/>
                </a:lnTo>
                <a:lnTo>
                  <a:pt x="160089" y="306760"/>
                </a:lnTo>
                <a:lnTo>
                  <a:pt x="141119" y="346784"/>
                </a:lnTo>
                <a:lnTo>
                  <a:pt x="126899" y="389210"/>
                </a:lnTo>
                <a:lnTo>
                  <a:pt x="117771" y="433701"/>
                </a:lnTo>
                <a:lnTo>
                  <a:pt x="114076" y="479921"/>
                </a:lnTo>
                <a:lnTo>
                  <a:pt x="114076" y="494860"/>
                </a:lnTo>
                <a:lnTo>
                  <a:pt x="121557" y="561620"/>
                </a:lnTo>
                <a:lnTo>
                  <a:pt x="140258" y="625578"/>
                </a:lnTo>
                <a:lnTo>
                  <a:pt x="167842" y="679733"/>
                </a:lnTo>
                <a:lnTo>
                  <a:pt x="203842" y="728285"/>
                </a:lnTo>
                <a:lnTo>
                  <a:pt x="233939" y="768201"/>
                </a:lnTo>
                <a:lnTo>
                  <a:pt x="262283" y="809517"/>
                </a:lnTo>
                <a:lnTo>
                  <a:pt x="288523" y="852234"/>
                </a:lnTo>
                <a:lnTo>
                  <a:pt x="312308" y="896351"/>
                </a:lnTo>
                <a:lnTo>
                  <a:pt x="789652" y="896351"/>
                </a:lnTo>
                <a:lnTo>
                  <a:pt x="788485" y="898218"/>
                </a:lnTo>
                <a:lnTo>
                  <a:pt x="760755" y="948463"/>
                </a:lnTo>
                <a:lnTo>
                  <a:pt x="740563" y="987854"/>
                </a:lnTo>
                <a:lnTo>
                  <a:pt x="735041" y="996578"/>
                </a:lnTo>
                <a:lnTo>
                  <a:pt x="727239" y="1003026"/>
                </a:lnTo>
                <a:lnTo>
                  <a:pt x="717684" y="1007024"/>
                </a:lnTo>
                <a:lnTo>
                  <a:pt x="706901" y="1008395"/>
                </a:lnTo>
                <a:close/>
              </a:path>
              <a:path w="972820" h="1009014">
                <a:moveTo>
                  <a:pt x="789652" y="896351"/>
                </a:moveTo>
                <a:lnTo>
                  <a:pt x="662019" y="896351"/>
                </a:lnTo>
                <a:lnTo>
                  <a:pt x="684752" y="852234"/>
                </a:lnTo>
                <a:lnTo>
                  <a:pt x="710642" y="809517"/>
                </a:lnTo>
                <a:lnTo>
                  <a:pt x="739336" y="768201"/>
                </a:lnTo>
                <a:lnTo>
                  <a:pt x="770485" y="728285"/>
                </a:lnTo>
                <a:lnTo>
                  <a:pt x="790151" y="704884"/>
                </a:lnTo>
                <a:lnTo>
                  <a:pt x="807186" y="679733"/>
                </a:lnTo>
                <a:lnTo>
                  <a:pt x="834069" y="625578"/>
                </a:lnTo>
                <a:lnTo>
                  <a:pt x="852069" y="561620"/>
                </a:lnTo>
                <a:lnTo>
                  <a:pt x="860251" y="494860"/>
                </a:lnTo>
                <a:lnTo>
                  <a:pt x="862121" y="494860"/>
                </a:lnTo>
                <a:lnTo>
                  <a:pt x="862121" y="479921"/>
                </a:lnTo>
                <a:lnTo>
                  <a:pt x="858426" y="433334"/>
                </a:lnTo>
                <a:lnTo>
                  <a:pt x="849298" y="388593"/>
                </a:lnTo>
                <a:lnTo>
                  <a:pt x="835078" y="346019"/>
                </a:lnTo>
                <a:lnTo>
                  <a:pt x="816108" y="305934"/>
                </a:lnTo>
                <a:lnTo>
                  <a:pt x="792730" y="268659"/>
                </a:lnTo>
                <a:lnTo>
                  <a:pt x="765287" y="234516"/>
                </a:lnTo>
                <a:lnTo>
                  <a:pt x="734121" y="203825"/>
                </a:lnTo>
                <a:lnTo>
                  <a:pt x="699573" y="176908"/>
                </a:lnTo>
                <a:lnTo>
                  <a:pt x="661987" y="154086"/>
                </a:lnTo>
                <a:lnTo>
                  <a:pt x="621705" y="135680"/>
                </a:lnTo>
                <a:lnTo>
                  <a:pt x="579067" y="122013"/>
                </a:lnTo>
                <a:lnTo>
                  <a:pt x="534418" y="113404"/>
                </a:lnTo>
                <a:lnTo>
                  <a:pt x="488098" y="110176"/>
                </a:lnTo>
                <a:lnTo>
                  <a:pt x="792260" y="110176"/>
                </a:lnTo>
                <a:lnTo>
                  <a:pt x="826822" y="141222"/>
                </a:lnTo>
                <a:lnTo>
                  <a:pt x="858133" y="175201"/>
                </a:lnTo>
                <a:lnTo>
                  <a:pt x="886165" y="212033"/>
                </a:lnTo>
                <a:lnTo>
                  <a:pt x="910686" y="251486"/>
                </a:lnTo>
                <a:lnTo>
                  <a:pt x="931461" y="293327"/>
                </a:lnTo>
                <a:lnTo>
                  <a:pt x="948258" y="337324"/>
                </a:lnTo>
                <a:lnTo>
                  <a:pt x="960846" y="383243"/>
                </a:lnTo>
                <a:lnTo>
                  <a:pt x="968990" y="430853"/>
                </a:lnTo>
                <a:lnTo>
                  <a:pt x="972457" y="479921"/>
                </a:lnTo>
                <a:lnTo>
                  <a:pt x="972457" y="496728"/>
                </a:lnTo>
                <a:lnTo>
                  <a:pt x="969301" y="539795"/>
                </a:lnTo>
                <a:lnTo>
                  <a:pt x="962639" y="582161"/>
                </a:lnTo>
                <a:lnTo>
                  <a:pt x="952470" y="623827"/>
                </a:lnTo>
                <a:lnTo>
                  <a:pt x="938795" y="664794"/>
                </a:lnTo>
                <a:lnTo>
                  <a:pt x="922753" y="701879"/>
                </a:lnTo>
                <a:lnTo>
                  <a:pt x="903029" y="737389"/>
                </a:lnTo>
                <a:lnTo>
                  <a:pt x="880150" y="771148"/>
                </a:lnTo>
                <a:lnTo>
                  <a:pt x="854640" y="802981"/>
                </a:lnTo>
                <a:lnTo>
                  <a:pt x="820774" y="846573"/>
                </a:lnTo>
                <a:lnTo>
                  <a:pt x="789652" y="8963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199507" y="1695069"/>
            <a:ext cx="1793875" cy="1794510"/>
          </a:xfrm>
          <a:custGeom>
            <a:avLst/>
            <a:gdLst/>
            <a:ahLst/>
            <a:cxnLst/>
            <a:rect l="l" t="t" r="r" b="b"/>
            <a:pathLst>
              <a:path w="1793875" h="1794510">
                <a:moveTo>
                  <a:pt x="0" y="897254"/>
                </a:moveTo>
                <a:lnTo>
                  <a:pt x="1243" y="849602"/>
                </a:lnTo>
                <a:lnTo>
                  <a:pt x="4931" y="802598"/>
                </a:lnTo>
                <a:lnTo>
                  <a:pt x="11002" y="756303"/>
                </a:lnTo>
                <a:lnTo>
                  <a:pt x="19395" y="710780"/>
                </a:lnTo>
                <a:lnTo>
                  <a:pt x="30046" y="666091"/>
                </a:lnTo>
                <a:lnTo>
                  <a:pt x="42895" y="622298"/>
                </a:lnTo>
                <a:lnTo>
                  <a:pt x="57879" y="579462"/>
                </a:lnTo>
                <a:lnTo>
                  <a:pt x="74936" y="537647"/>
                </a:lnTo>
                <a:lnTo>
                  <a:pt x="94004" y="496914"/>
                </a:lnTo>
                <a:lnTo>
                  <a:pt x="115022" y="457324"/>
                </a:lnTo>
                <a:lnTo>
                  <a:pt x="137926" y="418940"/>
                </a:lnTo>
                <a:lnTo>
                  <a:pt x="162656" y="381824"/>
                </a:lnTo>
                <a:lnTo>
                  <a:pt x="189149" y="346038"/>
                </a:lnTo>
                <a:lnTo>
                  <a:pt x="217344" y="311644"/>
                </a:lnTo>
                <a:lnTo>
                  <a:pt x="247177" y="278704"/>
                </a:lnTo>
                <a:lnTo>
                  <a:pt x="278588" y="247280"/>
                </a:lnTo>
                <a:lnTo>
                  <a:pt x="311514" y="217434"/>
                </a:lnTo>
                <a:lnTo>
                  <a:pt x="345894" y="189228"/>
                </a:lnTo>
                <a:lnTo>
                  <a:pt x="381665" y="162724"/>
                </a:lnTo>
                <a:lnTo>
                  <a:pt x="418765" y="137984"/>
                </a:lnTo>
                <a:lnTo>
                  <a:pt x="457132" y="115070"/>
                </a:lnTo>
                <a:lnTo>
                  <a:pt x="496705" y="94043"/>
                </a:lnTo>
                <a:lnTo>
                  <a:pt x="537421" y="74967"/>
                </a:lnTo>
                <a:lnTo>
                  <a:pt x="579219" y="57903"/>
                </a:lnTo>
                <a:lnTo>
                  <a:pt x="622036" y="42913"/>
                </a:lnTo>
                <a:lnTo>
                  <a:pt x="665810" y="30059"/>
                </a:lnTo>
                <a:lnTo>
                  <a:pt x="710480" y="19403"/>
                </a:lnTo>
                <a:lnTo>
                  <a:pt x="755983" y="11007"/>
                </a:lnTo>
                <a:lnTo>
                  <a:pt x="802258" y="4933"/>
                </a:lnTo>
                <a:lnTo>
                  <a:pt x="849242" y="1243"/>
                </a:lnTo>
                <a:lnTo>
                  <a:pt x="896874" y="0"/>
                </a:lnTo>
                <a:lnTo>
                  <a:pt x="944505" y="1243"/>
                </a:lnTo>
                <a:lnTo>
                  <a:pt x="991489" y="4933"/>
                </a:lnTo>
                <a:lnTo>
                  <a:pt x="1037764" y="11007"/>
                </a:lnTo>
                <a:lnTo>
                  <a:pt x="1083267" y="19403"/>
                </a:lnTo>
                <a:lnTo>
                  <a:pt x="1127937" y="30059"/>
                </a:lnTo>
                <a:lnTo>
                  <a:pt x="1171711" y="42913"/>
                </a:lnTo>
                <a:lnTo>
                  <a:pt x="1214528" y="57903"/>
                </a:lnTo>
                <a:lnTo>
                  <a:pt x="1256326" y="74967"/>
                </a:lnTo>
                <a:lnTo>
                  <a:pt x="1297042" y="94043"/>
                </a:lnTo>
                <a:lnTo>
                  <a:pt x="1336615" y="115070"/>
                </a:lnTo>
                <a:lnTo>
                  <a:pt x="1374982" y="137984"/>
                </a:lnTo>
                <a:lnTo>
                  <a:pt x="1412082" y="162724"/>
                </a:lnTo>
                <a:lnTo>
                  <a:pt x="1447853" y="189228"/>
                </a:lnTo>
                <a:lnTo>
                  <a:pt x="1482233" y="217434"/>
                </a:lnTo>
                <a:lnTo>
                  <a:pt x="1515159" y="247280"/>
                </a:lnTo>
                <a:lnTo>
                  <a:pt x="1546570" y="278704"/>
                </a:lnTo>
                <a:lnTo>
                  <a:pt x="1576403" y="311644"/>
                </a:lnTo>
                <a:lnTo>
                  <a:pt x="1604598" y="346038"/>
                </a:lnTo>
                <a:lnTo>
                  <a:pt x="1631091" y="381824"/>
                </a:lnTo>
                <a:lnTo>
                  <a:pt x="1655821" y="418940"/>
                </a:lnTo>
                <a:lnTo>
                  <a:pt x="1678725" y="457324"/>
                </a:lnTo>
                <a:lnTo>
                  <a:pt x="1699743" y="496914"/>
                </a:lnTo>
                <a:lnTo>
                  <a:pt x="1718811" y="537647"/>
                </a:lnTo>
                <a:lnTo>
                  <a:pt x="1735868" y="579462"/>
                </a:lnTo>
                <a:lnTo>
                  <a:pt x="1750852" y="622298"/>
                </a:lnTo>
                <a:lnTo>
                  <a:pt x="1763701" y="666091"/>
                </a:lnTo>
                <a:lnTo>
                  <a:pt x="1774352" y="710780"/>
                </a:lnTo>
                <a:lnTo>
                  <a:pt x="1782745" y="756303"/>
                </a:lnTo>
                <a:lnTo>
                  <a:pt x="1788816" y="802598"/>
                </a:lnTo>
                <a:lnTo>
                  <a:pt x="1792504" y="849602"/>
                </a:lnTo>
                <a:lnTo>
                  <a:pt x="1793748" y="897254"/>
                </a:lnTo>
                <a:lnTo>
                  <a:pt x="1792504" y="944907"/>
                </a:lnTo>
                <a:lnTo>
                  <a:pt x="1788816" y="991911"/>
                </a:lnTo>
                <a:lnTo>
                  <a:pt x="1782745" y="1038206"/>
                </a:lnTo>
                <a:lnTo>
                  <a:pt x="1774352" y="1083729"/>
                </a:lnTo>
                <a:lnTo>
                  <a:pt x="1763701" y="1128418"/>
                </a:lnTo>
                <a:lnTo>
                  <a:pt x="1750852" y="1172211"/>
                </a:lnTo>
                <a:lnTo>
                  <a:pt x="1735868" y="1215047"/>
                </a:lnTo>
                <a:lnTo>
                  <a:pt x="1718811" y="1256862"/>
                </a:lnTo>
                <a:lnTo>
                  <a:pt x="1699743" y="1297595"/>
                </a:lnTo>
                <a:lnTo>
                  <a:pt x="1678725" y="1337185"/>
                </a:lnTo>
                <a:lnTo>
                  <a:pt x="1655821" y="1375569"/>
                </a:lnTo>
                <a:lnTo>
                  <a:pt x="1631091" y="1412685"/>
                </a:lnTo>
                <a:lnTo>
                  <a:pt x="1604598" y="1448471"/>
                </a:lnTo>
                <a:lnTo>
                  <a:pt x="1576403" y="1482865"/>
                </a:lnTo>
                <a:lnTo>
                  <a:pt x="1546570" y="1515805"/>
                </a:lnTo>
                <a:lnTo>
                  <a:pt x="1515159" y="1547229"/>
                </a:lnTo>
                <a:lnTo>
                  <a:pt x="1482233" y="1577075"/>
                </a:lnTo>
                <a:lnTo>
                  <a:pt x="1447853" y="1605281"/>
                </a:lnTo>
                <a:lnTo>
                  <a:pt x="1412082" y="1631785"/>
                </a:lnTo>
                <a:lnTo>
                  <a:pt x="1374982" y="1656525"/>
                </a:lnTo>
                <a:lnTo>
                  <a:pt x="1336615" y="1679439"/>
                </a:lnTo>
                <a:lnTo>
                  <a:pt x="1297042" y="1700466"/>
                </a:lnTo>
                <a:lnTo>
                  <a:pt x="1256326" y="1719542"/>
                </a:lnTo>
                <a:lnTo>
                  <a:pt x="1214528" y="1736606"/>
                </a:lnTo>
                <a:lnTo>
                  <a:pt x="1171711" y="1751596"/>
                </a:lnTo>
                <a:lnTo>
                  <a:pt x="1127937" y="1764450"/>
                </a:lnTo>
                <a:lnTo>
                  <a:pt x="1083267" y="1775106"/>
                </a:lnTo>
                <a:lnTo>
                  <a:pt x="1037764" y="1783502"/>
                </a:lnTo>
                <a:lnTo>
                  <a:pt x="991489" y="1789576"/>
                </a:lnTo>
                <a:lnTo>
                  <a:pt x="944505" y="1793266"/>
                </a:lnTo>
                <a:lnTo>
                  <a:pt x="896874" y="1794509"/>
                </a:lnTo>
                <a:lnTo>
                  <a:pt x="849242" y="1793266"/>
                </a:lnTo>
                <a:lnTo>
                  <a:pt x="802258" y="1789576"/>
                </a:lnTo>
                <a:lnTo>
                  <a:pt x="755983" y="1783502"/>
                </a:lnTo>
                <a:lnTo>
                  <a:pt x="710480" y="1775106"/>
                </a:lnTo>
                <a:lnTo>
                  <a:pt x="665810" y="1764450"/>
                </a:lnTo>
                <a:lnTo>
                  <a:pt x="622036" y="1751596"/>
                </a:lnTo>
                <a:lnTo>
                  <a:pt x="579219" y="1736606"/>
                </a:lnTo>
                <a:lnTo>
                  <a:pt x="537421" y="1719542"/>
                </a:lnTo>
                <a:lnTo>
                  <a:pt x="496705" y="1700466"/>
                </a:lnTo>
                <a:lnTo>
                  <a:pt x="457132" y="1679439"/>
                </a:lnTo>
                <a:lnTo>
                  <a:pt x="418765" y="1656525"/>
                </a:lnTo>
                <a:lnTo>
                  <a:pt x="381665" y="1631785"/>
                </a:lnTo>
                <a:lnTo>
                  <a:pt x="345894" y="1605281"/>
                </a:lnTo>
                <a:lnTo>
                  <a:pt x="311514" y="1577075"/>
                </a:lnTo>
                <a:lnTo>
                  <a:pt x="278588" y="1547229"/>
                </a:lnTo>
                <a:lnTo>
                  <a:pt x="247177" y="1515805"/>
                </a:lnTo>
                <a:lnTo>
                  <a:pt x="217344" y="1482865"/>
                </a:lnTo>
                <a:lnTo>
                  <a:pt x="189149" y="1448471"/>
                </a:lnTo>
                <a:lnTo>
                  <a:pt x="162656" y="1412685"/>
                </a:lnTo>
                <a:lnTo>
                  <a:pt x="137926" y="1375569"/>
                </a:lnTo>
                <a:lnTo>
                  <a:pt x="115022" y="1337185"/>
                </a:lnTo>
                <a:lnTo>
                  <a:pt x="94004" y="1297595"/>
                </a:lnTo>
                <a:lnTo>
                  <a:pt x="74936" y="1256862"/>
                </a:lnTo>
                <a:lnTo>
                  <a:pt x="57879" y="1215047"/>
                </a:lnTo>
                <a:lnTo>
                  <a:pt x="42895" y="1172211"/>
                </a:lnTo>
                <a:lnTo>
                  <a:pt x="30046" y="1128418"/>
                </a:lnTo>
                <a:lnTo>
                  <a:pt x="19395" y="1083729"/>
                </a:lnTo>
                <a:lnTo>
                  <a:pt x="11002" y="1038206"/>
                </a:lnTo>
                <a:lnTo>
                  <a:pt x="4931" y="991911"/>
                </a:lnTo>
                <a:lnTo>
                  <a:pt x="1243" y="944907"/>
                </a:lnTo>
                <a:lnTo>
                  <a:pt x="0" y="897254"/>
                </a:lnTo>
                <a:close/>
              </a:path>
            </a:pathLst>
          </a:custGeom>
          <a:ln w="1295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185279" y="1371980"/>
            <a:ext cx="2053589" cy="5388610"/>
          </a:xfrm>
          <a:custGeom>
            <a:avLst/>
            <a:gdLst/>
            <a:ahLst/>
            <a:cxnLst/>
            <a:rect l="l" t="t" r="r" b="b"/>
            <a:pathLst>
              <a:path w="2053590" h="5388609">
                <a:moveTo>
                  <a:pt x="1848231" y="0"/>
                </a:moveTo>
                <a:lnTo>
                  <a:pt x="205359" y="0"/>
                </a:lnTo>
                <a:lnTo>
                  <a:pt x="158273" y="5423"/>
                </a:lnTo>
                <a:lnTo>
                  <a:pt x="115049" y="20873"/>
                </a:lnTo>
                <a:lnTo>
                  <a:pt x="76919" y="45116"/>
                </a:lnTo>
                <a:lnTo>
                  <a:pt x="45116" y="76919"/>
                </a:lnTo>
                <a:lnTo>
                  <a:pt x="20873" y="115049"/>
                </a:lnTo>
                <a:lnTo>
                  <a:pt x="5423" y="158273"/>
                </a:lnTo>
                <a:lnTo>
                  <a:pt x="0" y="205359"/>
                </a:lnTo>
                <a:lnTo>
                  <a:pt x="0" y="5182743"/>
                </a:lnTo>
                <a:lnTo>
                  <a:pt x="5423" y="5229828"/>
                </a:lnTo>
                <a:lnTo>
                  <a:pt x="20873" y="5273052"/>
                </a:lnTo>
                <a:lnTo>
                  <a:pt x="45116" y="5311182"/>
                </a:lnTo>
                <a:lnTo>
                  <a:pt x="76919" y="5342985"/>
                </a:lnTo>
                <a:lnTo>
                  <a:pt x="115049" y="5367228"/>
                </a:lnTo>
                <a:lnTo>
                  <a:pt x="158273" y="5382678"/>
                </a:lnTo>
                <a:lnTo>
                  <a:pt x="205359" y="5388102"/>
                </a:lnTo>
                <a:lnTo>
                  <a:pt x="1848231" y="5388102"/>
                </a:lnTo>
                <a:lnTo>
                  <a:pt x="1895316" y="5382678"/>
                </a:lnTo>
                <a:lnTo>
                  <a:pt x="1938540" y="5367228"/>
                </a:lnTo>
                <a:lnTo>
                  <a:pt x="1976670" y="5342985"/>
                </a:lnTo>
                <a:lnTo>
                  <a:pt x="2008473" y="5311182"/>
                </a:lnTo>
                <a:lnTo>
                  <a:pt x="2032716" y="5273052"/>
                </a:lnTo>
                <a:lnTo>
                  <a:pt x="2048166" y="5229828"/>
                </a:lnTo>
                <a:lnTo>
                  <a:pt x="2053589" y="5182743"/>
                </a:lnTo>
                <a:lnTo>
                  <a:pt x="2053589" y="205359"/>
                </a:lnTo>
                <a:lnTo>
                  <a:pt x="2048166" y="158273"/>
                </a:lnTo>
                <a:lnTo>
                  <a:pt x="2032716" y="115049"/>
                </a:lnTo>
                <a:lnTo>
                  <a:pt x="2008473" y="76919"/>
                </a:lnTo>
                <a:lnTo>
                  <a:pt x="1976670" y="45116"/>
                </a:lnTo>
                <a:lnTo>
                  <a:pt x="1938540" y="20873"/>
                </a:lnTo>
                <a:lnTo>
                  <a:pt x="1895316" y="5423"/>
                </a:lnTo>
                <a:lnTo>
                  <a:pt x="1848231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185279" y="1371980"/>
            <a:ext cx="2053589" cy="5388610"/>
          </a:xfrm>
          <a:custGeom>
            <a:avLst/>
            <a:gdLst/>
            <a:ahLst/>
            <a:cxnLst/>
            <a:rect l="l" t="t" r="r" b="b"/>
            <a:pathLst>
              <a:path w="2053590" h="5388609">
                <a:moveTo>
                  <a:pt x="0" y="205359"/>
                </a:moveTo>
                <a:lnTo>
                  <a:pt x="5423" y="158273"/>
                </a:lnTo>
                <a:lnTo>
                  <a:pt x="20873" y="115049"/>
                </a:lnTo>
                <a:lnTo>
                  <a:pt x="45116" y="76919"/>
                </a:lnTo>
                <a:lnTo>
                  <a:pt x="76919" y="45116"/>
                </a:lnTo>
                <a:lnTo>
                  <a:pt x="115049" y="20873"/>
                </a:lnTo>
                <a:lnTo>
                  <a:pt x="158273" y="5423"/>
                </a:lnTo>
                <a:lnTo>
                  <a:pt x="205359" y="0"/>
                </a:lnTo>
                <a:lnTo>
                  <a:pt x="1848231" y="0"/>
                </a:lnTo>
                <a:lnTo>
                  <a:pt x="1895316" y="5423"/>
                </a:lnTo>
                <a:lnTo>
                  <a:pt x="1938540" y="20873"/>
                </a:lnTo>
                <a:lnTo>
                  <a:pt x="1976670" y="45116"/>
                </a:lnTo>
                <a:lnTo>
                  <a:pt x="2008473" y="76919"/>
                </a:lnTo>
                <a:lnTo>
                  <a:pt x="2032716" y="115049"/>
                </a:lnTo>
                <a:lnTo>
                  <a:pt x="2048166" y="158273"/>
                </a:lnTo>
                <a:lnTo>
                  <a:pt x="2053589" y="205359"/>
                </a:lnTo>
                <a:lnTo>
                  <a:pt x="2053589" y="5182743"/>
                </a:lnTo>
                <a:lnTo>
                  <a:pt x="2048166" y="5229828"/>
                </a:lnTo>
                <a:lnTo>
                  <a:pt x="2032716" y="5273052"/>
                </a:lnTo>
                <a:lnTo>
                  <a:pt x="2008473" y="5311182"/>
                </a:lnTo>
                <a:lnTo>
                  <a:pt x="1976670" y="5342985"/>
                </a:lnTo>
                <a:lnTo>
                  <a:pt x="1938540" y="5367228"/>
                </a:lnTo>
                <a:lnTo>
                  <a:pt x="1895316" y="5382678"/>
                </a:lnTo>
                <a:lnTo>
                  <a:pt x="1848231" y="5388102"/>
                </a:lnTo>
                <a:lnTo>
                  <a:pt x="205359" y="5388102"/>
                </a:lnTo>
                <a:lnTo>
                  <a:pt x="158273" y="5382678"/>
                </a:lnTo>
                <a:lnTo>
                  <a:pt x="115049" y="5367228"/>
                </a:lnTo>
                <a:lnTo>
                  <a:pt x="76919" y="5342985"/>
                </a:lnTo>
                <a:lnTo>
                  <a:pt x="45116" y="5311182"/>
                </a:lnTo>
                <a:lnTo>
                  <a:pt x="20873" y="5273052"/>
                </a:lnTo>
                <a:lnTo>
                  <a:pt x="5423" y="5229828"/>
                </a:lnTo>
                <a:lnTo>
                  <a:pt x="0" y="5182743"/>
                </a:lnTo>
                <a:lnTo>
                  <a:pt x="0" y="205359"/>
                </a:lnTo>
                <a:close/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7293251" y="3732293"/>
            <a:ext cx="1835785" cy="169608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21590" marR="13335" algn="ctr">
              <a:lnSpc>
                <a:spcPts val="1760"/>
              </a:lnSpc>
              <a:spcBef>
                <a:spcPts val="290"/>
              </a:spcBef>
            </a:pP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Financing (SRECs,</a:t>
            </a:r>
            <a:r>
              <a:rPr sz="16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etc)  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make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projects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more  cost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effective</a:t>
            </a:r>
            <a:endParaRPr sz="1600">
              <a:latin typeface="Calibri"/>
              <a:cs typeface="Calibri"/>
            </a:endParaRPr>
          </a:p>
          <a:p>
            <a:pPr marL="12700" marR="5080" algn="ctr">
              <a:lnSpc>
                <a:spcPts val="1760"/>
              </a:lnSpc>
              <a:spcBef>
                <a:spcPts val="680"/>
              </a:spcBef>
            </a:pP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(micro-turbines,</a:t>
            </a:r>
            <a:r>
              <a:rPr sz="16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solar, 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wind, 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bio-energy, 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energy-neutral 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WWTPs)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445781" y="2010776"/>
            <a:ext cx="1590675" cy="1182370"/>
          </a:xfrm>
          <a:custGeom>
            <a:avLst/>
            <a:gdLst/>
            <a:ahLst/>
            <a:cxnLst/>
            <a:rect l="l" t="t" r="r" b="b"/>
            <a:pathLst>
              <a:path w="1590675" h="1182370">
                <a:moveTo>
                  <a:pt x="493918" y="1181946"/>
                </a:moveTo>
                <a:lnTo>
                  <a:pt x="370439" y="1181946"/>
                </a:lnTo>
                <a:lnTo>
                  <a:pt x="357225" y="1179612"/>
                </a:lnTo>
                <a:lnTo>
                  <a:pt x="346117" y="1173076"/>
                </a:lnTo>
                <a:lnTo>
                  <a:pt x="337815" y="1163039"/>
                </a:lnTo>
                <a:lnTo>
                  <a:pt x="333021" y="1150201"/>
                </a:lnTo>
                <a:lnTo>
                  <a:pt x="304957" y="980267"/>
                </a:lnTo>
                <a:lnTo>
                  <a:pt x="302911" y="973615"/>
                </a:lnTo>
                <a:lnTo>
                  <a:pt x="299812" y="967662"/>
                </a:lnTo>
                <a:lnTo>
                  <a:pt x="296012" y="962410"/>
                </a:lnTo>
                <a:lnTo>
                  <a:pt x="291861" y="957858"/>
                </a:lnTo>
                <a:lnTo>
                  <a:pt x="257331" y="924051"/>
                </a:lnTo>
                <a:lnTo>
                  <a:pt x="225765" y="887734"/>
                </a:lnTo>
                <a:lnTo>
                  <a:pt x="197432" y="849086"/>
                </a:lnTo>
                <a:lnTo>
                  <a:pt x="172602" y="808287"/>
                </a:lnTo>
                <a:lnTo>
                  <a:pt x="151543" y="765516"/>
                </a:lnTo>
                <a:lnTo>
                  <a:pt x="146661" y="757813"/>
                </a:lnTo>
                <a:lnTo>
                  <a:pt x="140551" y="751511"/>
                </a:lnTo>
                <a:lnTo>
                  <a:pt x="133389" y="746609"/>
                </a:lnTo>
                <a:lnTo>
                  <a:pt x="125350" y="743108"/>
                </a:lnTo>
                <a:lnTo>
                  <a:pt x="56127" y="726301"/>
                </a:lnTo>
                <a:lnTo>
                  <a:pt x="33150" y="715709"/>
                </a:lnTo>
                <a:lnTo>
                  <a:pt x="15434" y="698990"/>
                </a:lnTo>
                <a:lnTo>
                  <a:pt x="4034" y="677719"/>
                </a:lnTo>
                <a:lnTo>
                  <a:pt x="0" y="653472"/>
                </a:lnTo>
                <a:lnTo>
                  <a:pt x="0" y="507815"/>
                </a:lnTo>
                <a:lnTo>
                  <a:pt x="15434" y="460897"/>
                </a:lnTo>
                <a:lnTo>
                  <a:pt x="56127" y="434987"/>
                </a:lnTo>
                <a:lnTo>
                  <a:pt x="123479" y="418180"/>
                </a:lnTo>
                <a:lnTo>
                  <a:pt x="132571" y="414679"/>
                </a:lnTo>
                <a:lnTo>
                  <a:pt x="140084" y="409777"/>
                </a:lnTo>
                <a:lnTo>
                  <a:pt x="145842" y="403474"/>
                </a:lnTo>
                <a:lnTo>
                  <a:pt x="171363" y="352033"/>
                </a:lnTo>
                <a:lnTo>
                  <a:pt x="196912" y="310571"/>
                </a:lnTo>
                <a:lnTo>
                  <a:pt x="225970" y="271560"/>
                </a:lnTo>
                <a:lnTo>
                  <a:pt x="258184" y="235175"/>
                </a:lnTo>
                <a:lnTo>
                  <a:pt x="183348" y="24159"/>
                </a:lnTo>
                <a:lnTo>
                  <a:pt x="182968" y="13305"/>
                </a:lnTo>
                <a:lnTo>
                  <a:pt x="188727" y="4551"/>
                </a:lnTo>
                <a:lnTo>
                  <a:pt x="198345" y="0"/>
                </a:lnTo>
                <a:lnTo>
                  <a:pt x="209541" y="1750"/>
                </a:lnTo>
                <a:lnTo>
                  <a:pt x="439662" y="110059"/>
                </a:lnTo>
                <a:lnTo>
                  <a:pt x="915418" y="110059"/>
                </a:lnTo>
                <a:lnTo>
                  <a:pt x="947306" y="124401"/>
                </a:lnTo>
                <a:lnTo>
                  <a:pt x="962322" y="132468"/>
                </a:lnTo>
                <a:lnTo>
                  <a:pt x="675396" y="132468"/>
                </a:lnTo>
                <a:lnTo>
                  <a:pt x="644234" y="133519"/>
                </a:lnTo>
                <a:lnTo>
                  <a:pt x="581208" y="141922"/>
                </a:lnTo>
                <a:lnTo>
                  <a:pt x="536482" y="156044"/>
                </a:lnTo>
                <a:lnTo>
                  <a:pt x="522684" y="180787"/>
                </a:lnTo>
                <a:lnTo>
                  <a:pt x="523853" y="195960"/>
                </a:lnTo>
                <a:lnTo>
                  <a:pt x="530635" y="209498"/>
                </a:lnTo>
                <a:lnTo>
                  <a:pt x="541627" y="218835"/>
                </a:lnTo>
                <a:lnTo>
                  <a:pt x="555424" y="223270"/>
                </a:lnTo>
                <a:lnTo>
                  <a:pt x="789471" y="223270"/>
                </a:lnTo>
                <a:lnTo>
                  <a:pt x="818550" y="231586"/>
                </a:lnTo>
                <a:lnTo>
                  <a:pt x="864358" y="250114"/>
                </a:lnTo>
                <a:lnTo>
                  <a:pt x="868100" y="251982"/>
                </a:lnTo>
                <a:lnTo>
                  <a:pt x="873712" y="253849"/>
                </a:lnTo>
                <a:lnTo>
                  <a:pt x="1126704" y="253849"/>
                </a:lnTo>
                <a:lnTo>
                  <a:pt x="1137895" y="264982"/>
                </a:lnTo>
                <a:lnTo>
                  <a:pt x="1168283" y="300385"/>
                </a:lnTo>
                <a:lnTo>
                  <a:pt x="1195388" y="337829"/>
                </a:lnTo>
                <a:lnTo>
                  <a:pt x="1218907" y="377150"/>
                </a:lnTo>
                <a:lnTo>
                  <a:pt x="1238539" y="418180"/>
                </a:lnTo>
                <a:lnTo>
                  <a:pt x="1590269" y="418180"/>
                </a:lnTo>
                <a:lnTo>
                  <a:pt x="1584861" y="432332"/>
                </a:lnTo>
                <a:lnTo>
                  <a:pt x="1575068" y="443157"/>
                </a:lnTo>
                <a:lnTo>
                  <a:pt x="1562600" y="449196"/>
                </a:lnTo>
                <a:lnTo>
                  <a:pt x="1534580" y="449196"/>
                </a:lnTo>
                <a:lnTo>
                  <a:pt x="1521747" y="449693"/>
                </a:lnTo>
                <a:lnTo>
                  <a:pt x="1508563" y="451239"/>
                </a:lnTo>
                <a:lnTo>
                  <a:pt x="1494853" y="453661"/>
                </a:lnTo>
                <a:lnTo>
                  <a:pt x="1512042" y="473210"/>
                </a:lnTo>
                <a:lnTo>
                  <a:pt x="1513637" y="476070"/>
                </a:lnTo>
                <a:lnTo>
                  <a:pt x="1330213" y="476070"/>
                </a:lnTo>
                <a:lnTo>
                  <a:pt x="1313083" y="477062"/>
                </a:lnTo>
                <a:lnTo>
                  <a:pt x="1295601" y="479804"/>
                </a:lnTo>
                <a:lnTo>
                  <a:pt x="1278120" y="483948"/>
                </a:lnTo>
                <a:lnTo>
                  <a:pt x="1260990" y="489141"/>
                </a:lnTo>
                <a:lnTo>
                  <a:pt x="1265901" y="511579"/>
                </a:lnTo>
                <a:lnTo>
                  <a:pt x="1269409" y="534192"/>
                </a:lnTo>
                <a:lnTo>
                  <a:pt x="1271513" y="557156"/>
                </a:lnTo>
                <a:lnTo>
                  <a:pt x="1272191" y="579827"/>
                </a:lnTo>
                <a:lnTo>
                  <a:pt x="1272103" y="582511"/>
                </a:lnTo>
                <a:lnTo>
                  <a:pt x="1269300" y="629176"/>
                </a:lnTo>
                <a:lnTo>
                  <a:pt x="1260810" y="676340"/>
                </a:lnTo>
                <a:lnTo>
                  <a:pt x="1247131" y="722013"/>
                </a:lnTo>
                <a:lnTo>
                  <a:pt x="1228648" y="766072"/>
                </a:lnTo>
                <a:lnTo>
                  <a:pt x="1205745" y="808395"/>
                </a:lnTo>
                <a:lnTo>
                  <a:pt x="1178808" y="848858"/>
                </a:lnTo>
                <a:lnTo>
                  <a:pt x="1148222" y="887338"/>
                </a:lnTo>
                <a:lnTo>
                  <a:pt x="1114371" y="923712"/>
                </a:lnTo>
                <a:lnTo>
                  <a:pt x="1072701" y="962410"/>
                </a:lnTo>
                <a:lnTo>
                  <a:pt x="1068988" y="967662"/>
                </a:lnTo>
                <a:lnTo>
                  <a:pt x="1066328" y="973615"/>
                </a:lnTo>
                <a:lnTo>
                  <a:pt x="1064545" y="980267"/>
                </a:lnTo>
                <a:lnTo>
                  <a:pt x="1046966" y="1086709"/>
                </a:lnTo>
                <a:lnTo>
                  <a:pt x="826940" y="1086709"/>
                </a:lnTo>
                <a:lnTo>
                  <a:pt x="811059" y="1090444"/>
                </a:lnTo>
                <a:lnTo>
                  <a:pt x="540691" y="1090444"/>
                </a:lnTo>
                <a:lnTo>
                  <a:pt x="531337" y="1150201"/>
                </a:lnTo>
                <a:lnTo>
                  <a:pt x="526542" y="1163039"/>
                </a:lnTo>
                <a:lnTo>
                  <a:pt x="518240" y="1173076"/>
                </a:lnTo>
                <a:lnTo>
                  <a:pt x="507132" y="1179612"/>
                </a:lnTo>
                <a:lnTo>
                  <a:pt x="493918" y="1181946"/>
                </a:lnTo>
                <a:close/>
              </a:path>
              <a:path w="1590675" h="1182370">
                <a:moveTo>
                  <a:pt x="915418" y="110059"/>
                </a:moveTo>
                <a:lnTo>
                  <a:pt x="439662" y="110059"/>
                </a:lnTo>
                <a:lnTo>
                  <a:pt x="484280" y="91714"/>
                </a:lnTo>
                <a:lnTo>
                  <a:pt x="530334" y="77133"/>
                </a:lnTo>
                <a:lnTo>
                  <a:pt x="577466" y="66497"/>
                </a:lnTo>
                <a:lnTo>
                  <a:pt x="625316" y="59983"/>
                </a:lnTo>
                <a:lnTo>
                  <a:pt x="673525" y="57772"/>
                </a:lnTo>
                <a:lnTo>
                  <a:pt x="720048" y="59761"/>
                </a:lnTo>
                <a:lnTo>
                  <a:pt x="766617" y="65618"/>
                </a:lnTo>
                <a:lnTo>
                  <a:pt x="812930" y="75176"/>
                </a:lnTo>
                <a:lnTo>
                  <a:pt x="858685" y="88270"/>
                </a:lnTo>
                <a:lnTo>
                  <a:pt x="903577" y="104734"/>
                </a:lnTo>
                <a:lnTo>
                  <a:pt x="915418" y="110059"/>
                </a:lnTo>
                <a:close/>
              </a:path>
              <a:path w="1590675" h="1182370">
                <a:moveTo>
                  <a:pt x="1126704" y="253849"/>
                </a:moveTo>
                <a:lnTo>
                  <a:pt x="879325" y="253849"/>
                </a:lnTo>
                <a:lnTo>
                  <a:pt x="889323" y="252186"/>
                </a:lnTo>
                <a:lnTo>
                  <a:pt x="898969" y="247547"/>
                </a:lnTo>
                <a:lnTo>
                  <a:pt x="907213" y="240456"/>
                </a:lnTo>
                <a:lnTo>
                  <a:pt x="913001" y="231440"/>
                </a:lnTo>
                <a:lnTo>
                  <a:pt x="916626" y="216997"/>
                </a:lnTo>
                <a:lnTo>
                  <a:pt x="913937" y="202729"/>
                </a:lnTo>
                <a:lnTo>
                  <a:pt x="839305" y="160041"/>
                </a:lnTo>
                <a:lnTo>
                  <a:pt x="784610" y="144840"/>
                </a:lnTo>
                <a:lnTo>
                  <a:pt x="729565" y="135590"/>
                </a:lnTo>
                <a:lnTo>
                  <a:pt x="675396" y="132468"/>
                </a:lnTo>
                <a:lnTo>
                  <a:pt x="962322" y="132468"/>
                </a:lnTo>
                <a:lnTo>
                  <a:pt x="989568" y="147106"/>
                </a:lnTo>
                <a:lnTo>
                  <a:pt x="1030061" y="172682"/>
                </a:lnTo>
                <a:lnTo>
                  <a:pt x="1068481" y="200964"/>
                </a:lnTo>
                <a:lnTo>
                  <a:pt x="1104526" y="231786"/>
                </a:lnTo>
                <a:lnTo>
                  <a:pt x="1126704" y="253849"/>
                </a:lnTo>
                <a:close/>
              </a:path>
              <a:path w="1590675" h="1182370">
                <a:moveTo>
                  <a:pt x="789471" y="223270"/>
                </a:moveTo>
                <a:lnTo>
                  <a:pt x="555424" y="223270"/>
                </a:lnTo>
                <a:lnTo>
                  <a:pt x="570626" y="222103"/>
                </a:lnTo>
                <a:lnTo>
                  <a:pt x="597286" y="215830"/>
                </a:lnTo>
                <a:lnTo>
                  <a:pt x="623946" y="211132"/>
                </a:lnTo>
                <a:lnTo>
                  <a:pt x="650607" y="208185"/>
                </a:lnTo>
                <a:lnTo>
                  <a:pt x="677267" y="207164"/>
                </a:lnTo>
                <a:lnTo>
                  <a:pt x="724128" y="209936"/>
                </a:lnTo>
                <a:lnTo>
                  <a:pt x="771514" y="218135"/>
                </a:lnTo>
                <a:lnTo>
                  <a:pt x="789471" y="223270"/>
                </a:lnTo>
                <a:close/>
              </a:path>
              <a:path w="1590675" h="1182370">
                <a:moveTo>
                  <a:pt x="1589299" y="406976"/>
                </a:moveTo>
                <a:lnTo>
                  <a:pt x="1406920" y="406976"/>
                </a:lnTo>
                <a:lnTo>
                  <a:pt x="1443754" y="389936"/>
                </a:lnTo>
                <a:lnTo>
                  <a:pt x="1482692" y="378498"/>
                </a:lnTo>
                <a:lnTo>
                  <a:pt x="1521630" y="373363"/>
                </a:lnTo>
                <a:lnTo>
                  <a:pt x="1558464" y="375230"/>
                </a:lnTo>
                <a:lnTo>
                  <a:pt x="1572378" y="380628"/>
                </a:lnTo>
                <a:lnTo>
                  <a:pt x="1582785" y="390403"/>
                </a:lnTo>
                <a:lnTo>
                  <a:pt x="1588983" y="403329"/>
                </a:lnTo>
                <a:lnTo>
                  <a:pt x="1589299" y="406976"/>
                </a:lnTo>
                <a:close/>
              </a:path>
              <a:path w="1590675" h="1182370">
                <a:moveTo>
                  <a:pt x="1590269" y="418180"/>
                </a:moveTo>
                <a:lnTo>
                  <a:pt x="1238539" y="418180"/>
                </a:lnTo>
                <a:lnTo>
                  <a:pt x="1284054" y="406451"/>
                </a:lnTo>
                <a:lnTo>
                  <a:pt x="1329044" y="401374"/>
                </a:lnTo>
                <a:lnTo>
                  <a:pt x="1370876" y="401899"/>
                </a:lnTo>
                <a:lnTo>
                  <a:pt x="1406920" y="406976"/>
                </a:lnTo>
                <a:lnTo>
                  <a:pt x="1589299" y="406976"/>
                </a:lnTo>
                <a:lnTo>
                  <a:pt x="1590269" y="418180"/>
                </a:lnTo>
                <a:close/>
              </a:path>
              <a:path w="1590675" h="1182370">
                <a:moveTo>
                  <a:pt x="1547238" y="449926"/>
                </a:moveTo>
                <a:lnTo>
                  <a:pt x="1534580" y="449196"/>
                </a:lnTo>
                <a:lnTo>
                  <a:pt x="1562600" y="449196"/>
                </a:lnTo>
                <a:lnTo>
                  <a:pt x="1562118" y="449430"/>
                </a:lnTo>
                <a:lnTo>
                  <a:pt x="1547238" y="449926"/>
                </a:lnTo>
                <a:close/>
              </a:path>
              <a:path w="1590675" h="1182370">
                <a:moveTo>
                  <a:pt x="1421887" y="675881"/>
                </a:moveTo>
                <a:lnTo>
                  <a:pt x="1381663" y="666778"/>
                </a:lnTo>
                <a:lnTo>
                  <a:pt x="1347051" y="642268"/>
                </a:lnTo>
                <a:lnTo>
                  <a:pt x="1318520" y="596984"/>
                </a:lnTo>
                <a:lnTo>
                  <a:pt x="1309633" y="543296"/>
                </a:lnTo>
                <a:lnTo>
                  <a:pt x="1311007" y="525439"/>
                </a:lnTo>
                <a:lnTo>
                  <a:pt x="1315012" y="508282"/>
                </a:lnTo>
                <a:lnTo>
                  <a:pt x="1321472" y="491826"/>
                </a:lnTo>
                <a:lnTo>
                  <a:pt x="1330213" y="476070"/>
                </a:lnTo>
                <a:lnTo>
                  <a:pt x="1513637" y="476070"/>
                </a:lnTo>
                <a:lnTo>
                  <a:pt x="1520933" y="489141"/>
                </a:lnTo>
                <a:lnTo>
                  <a:pt x="1418146" y="489141"/>
                </a:lnTo>
                <a:lnTo>
                  <a:pt x="1416275" y="491009"/>
                </a:lnTo>
                <a:lnTo>
                  <a:pt x="1404991" y="500783"/>
                </a:lnTo>
                <a:lnTo>
                  <a:pt x="1394759" y="513184"/>
                </a:lnTo>
                <a:lnTo>
                  <a:pt x="1387334" y="528036"/>
                </a:lnTo>
                <a:lnTo>
                  <a:pt x="1384469" y="545163"/>
                </a:lnTo>
                <a:lnTo>
                  <a:pt x="1385492" y="557652"/>
                </a:lnTo>
                <a:lnTo>
                  <a:pt x="1405049" y="593716"/>
                </a:lnTo>
                <a:lnTo>
                  <a:pt x="1412533" y="599318"/>
                </a:lnTo>
                <a:lnTo>
                  <a:pt x="1523539" y="599318"/>
                </a:lnTo>
                <a:lnTo>
                  <a:pt x="1501167" y="637833"/>
                </a:lnTo>
                <a:lnTo>
                  <a:pt x="1465474" y="665698"/>
                </a:lnTo>
                <a:lnTo>
                  <a:pt x="1421887" y="675881"/>
                </a:lnTo>
                <a:close/>
              </a:path>
              <a:path w="1590675" h="1182370">
                <a:moveTo>
                  <a:pt x="1523539" y="599318"/>
                </a:moveTo>
                <a:lnTo>
                  <a:pt x="1421887" y="599318"/>
                </a:lnTo>
                <a:lnTo>
                  <a:pt x="1436416" y="594766"/>
                </a:lnTo>
                <a:lnTo>
                  <a:pt x="1448314" y="582511"/>
                </a:lnTo>
                <a:lnTo>
                  <a:pt x="1456353" y="564654"/>
                </a:lnTo>
                <a:lnTo>
                  <a:pt x="1459306" y="543296"/>
                </a:lnTo>
                <a:lnTo>
                  <a:pt x="1457873" y="530370"/>
                </a:lnTo>
                <a:lnTo>
                  <a:pt x="1452056" y="516919"/>
                </a:lnTo>
                <a:lnTo>
                  <a:pt x="1439573" y="503118"/>
                </a:lnTo>
                <a:lnTo>
                  <a:pt x="1418146" y="489141"/>
                </a:lnTo>
                <a:lnTo>
                  <a:pt x="1520933" y="489141"/>
                </a:lnTo>
                <a:lnTo>
                  <a:pt x="1524320" y="495210"/>
                </a:lnTo>
                <a:lnTo>
                  <a:pt x="1531686" y="519311"/>
                </a:lnTo>
                <a:lnTo>
                  <a:pt x="1534142" y="545163"/>
                </a:lnTo>
                <a:lnTo>
                  <a:pt x="1525284" y="596313"/>
                </a:lnTo>
                <a:lnTo>
                  <a:pt x="1523539" y="599318"/>
                </a:lnTo>
                <a:close/>
              </a:path>
              <a:path w="1590675" h="1182370">
                <a:moveTo>
                  <a:pt x="999063" y="1181946"/>
                </a:moveTo>
                <a:lnTo>
                  <a:pt x="875583" y="1181946"/>
                </a:lnTo>
                <a:lnTo>
                  <a:pt x="862370" y="1179612"/>
                </a:lnTo>
                <a:lnTo>
                  <a:pt x="851261" y="1173076"/>
                </a:lnTo>
                <a:lnTo>
                  <a:pt x="842959" y="1163039"/>
                </a:lnTo>
                <a:lnTo>
                  <a:pt x="838165" y="1150201"/>
                </a:lnTo>
                <a:lnTo>
                  <a:pt x="826940" y="1086709"/>
                </a:lnTo>
                <a:lnTo>
                  <a:pt x="1046966" y="1086709"/>
                </a:lnTo>
                <a:lnTo>
                  <a:pt x="1036481" y="1150201"/>
                </a:lnTo>
                <a:lnTo>
                  <a:pt x="999063" y="1181946"/>
                </a:lnTo>
                <a:close/>
              </a:path>
              <a:path w="1590675" h="1182370">
                <a:moveTo>
                  <a:pt x="675396" y="1107250"/>
                </a:moveTo>
                <a:lnTo>
                  <a:pt x="640668" y="1106200"/>
                </a:lnTo>
                <a:lnTo>
                  <a:pt x="606641" y="1103049"/>
                </a:lnTo>
                <a:lnTo>
                  <a:pt x="573315" y="1097797"/>
                </a:lnTo>
                <a:lnTo>
                  <a:pt x="540691" y="1090444"/>
                </a:lnTo>
                <a:lnTo>
                  <a:pt x="811059" y="1090444"/>
                </a:lnTo>
                <a:lnTo>
                  <a:pt x="789843" y="1095433"/>
                </a:lnTo>
                <a:lnTo>
                  <a:pt x="751870" y="1101882"/>
                </a:lnTo>
                <a:lnTo>
                  <a:pt x="713545" y="1105879"/>
                </a:lnTo>
                <a:lnTo>
                  <a:pt x="675396" y="11072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314818" y="1695069"/>
            <a:ext cx="1794510" cy="1794510"/>
          </a:xfrm>
          <a:custGeom>
            <a:avLst/>
            <a:gdLst/>
            <a:ahLst/>
            <a:cxnLst/>
            <a:rect l="l" t="t" r="r" b="b"/>
            <a:pathLst>
              <a:path w="1794509" h="1794510">
                <a:moveTo>
                  <a:pt x="0" y="897254"/>
                </a:moveTo>
                <a:lnTo>
                  <a:pt x="1243" y="849602"/>
                </a:lnTo>
                <a:lnTo>
                  <a:pt x="4933" y="802598"/>
                </a:lnTo>
                <a:lnTo>
                  <a:pt x="11007" y="756303"/>
                </a:lnTo>
                <a:lnTo>
                  <a:pt x="19403" y="710780"/>
                </a:lnTo>
                <a:lnTo>
                  <a:pt x="30059" y="666091"/>
                </a:lnTo>
                <a:lnTo>
                  <a:pt x="42913" y="622298"/>
                </a:lnTo>
                <a:lnTo>
                  <a:pt x="57903" y="579462"/>
                </a:lnTo>
                <a:lnTo>
                  <a:pt x="74967" y="537647"/>
                </a:lnTo>
                <a:lnTo>
                  <a:pt x="94043" y="496914"/>
                </a:lnTo>
                <a:lnTo>
                  <a:pt x="115070" y="457324"/>
                </a:lnTo>
                <a:lnTo>
                  <a:pt x="137984" y="418940"/>
                </a:lnTo>
                <a:lnTo>
                  <a:pt x="162724" y="381824"/>
                </a:lnTo>
                <a:lnTo>
                  <a:pt x="189228" y="346038"/>
                </a:lnTo>
                <a:lnTo>
                  <a:pt x="217434" y="311644"/>
                </a:lnTo>
                <a:lnTo>
                  <a:pt x="247280" y="278704"/>
                </a:lnTo>
                <a:lnTo>
                  <a:pt x="278704" y="247280"/>
                </a:lnTo>
                <a:lnTo>
                  <a:pt x="311644" y="217434"/>
                </a:lnTo>
                <a:lnTo>
                  <a:pt x="346038" y="189228"/>
                </a:lnTo>
                <a:lnTo>
                  <a:pt x="381824" y="162724"/>
                </a:lnTo>
                <a:lnTo>
                  <a:pt x="418940" y="137984"/>
                </a:lnTo>
                <a:lnTo>
                  <a:pt x="457324" y="115070"/>
                </a:lnTo>
                <a:lnTo>
                  <a:pt x="496914" y="94043"/>
                </a:lnTo>
                <a:lnTo>
                  <a:pt x="537647" y="74967"/>
                </a:lnTo>
                <a:lnTo>
                  <a:pt x="579462" y="57903"/>
                </a:lnTo>
                <a:lnTo>
                  <a:pt x="622298" y="42913"/>
                </a:lnTo>
                <a:lnTo>
                  <a:pt x="666091" y="30059"/>
                </a:lnTo>
                <a:lnTo>
                  <a:pt x="710780" y="19403"/>
                </a:lnTo>
                <a:lnTo>
                  <a:pt x="756303" y="11007"/>
                </a:lnTo>
                <a:lnTo>
                  <a:pt x="802598" y="4933"/>
                </a:lnTo>
                <a:lnTo>
                  <a:pt x="849602" y="1243"/>
                </a:lnTo>
                <a:lnTo>
                  <a:pt x="897255" y="0"/>
                </a:lnTo>
                <a:lnTo>
                  <a:pt x="944907" y="1243"/>
                </a:lnTo>
                <a:lnTo>
                  <a:pt x="991911" y="4933"/>
                </a:lnTo>
                <a:lnTo>
                  <a:pt x="1038206" y="11007"/>
                </a:lnTo>
                <a:lnTo>
                  <a:pt x="1083729" y="19403"/>
                </a:lnTo>
                <a:lnTo>
                  <a:pt x="1128418" y="30059"/>
                </a:lnTo>
                <a:lnTo>
                  <a:pt x="1172211" y="42913"/>
                </a:lnTo>
                <a:lnTo>
                  <a:pt x="1215047" y="57903"/>
                </a:lnTo>
                <a:lnTo>
                  <a:pt x="1256862" y="74967"/>
                </a:lnTo>
                <a:lnTo>
                  <a:pt x="1297595" y="94043"/>
                </a:lnTo>
                <a:lnTo>
                  <a:pt x="1337185" y="115070"/>
                </a:lnTo>
                <a:lnTo>
                  <a:pt x="1375569" y="137984"/>
                </a:lnTo>
                <a:lnTo>
                  <a:pt x="1412685" y="162724"/>
                </a:lnTo>
                <a:lnTo>
                  <a:pt x="1448471" y="189228"/>
                </a:lnTo>
                <a:lnTo>
                  <a:pt x="1482865" y="217434"/>
                </a:lnTo>
                <a:lnTo>
                  <a:pt x="1515805" y="247280"/>
                </a:lnTo>
                <a:lnTo>
                  <a:pt x="1547229" y="278704"/>
                </a:lnTo>
                <a:lnTo>
                  <a:pt x="1577075" y="311644"/>
                </a:lnTo>
                <a:lnTo>
                  <a:pt x="1605281" y="346038"/>
                </a:lnTo>
                <a:lnTo>
                  <a:pt x="1631785" y="381824"/>
                </a:lnTo>
                <a:lnTo>
                  <a:pt x="1656525" y="418940"/>
                </a:lnTo>
                <a:lnTo>
                  <a:pt x="1679439" y="457324"/>
                </a:lnTo>
                <a:lnTo>
                  <a:pt x="1700466" y="496914"/>
                </a:lnTo>
                <a:lnTo>
                  <a:pt x="1719542" y="537647"/>
                </a:lnTo>
                <a:lnTo>
                  <a:pt x="1736606" y="579462"/>
                </a:lnTo>
                <a:lnTo>
                  <a:pt x="1751596" y="622298"/>
                </a:lnTo>
                <a:lnTo>
                  <a:pt x="1764450" y="666091"/>
                </a:lnTo>
                <a:lnTo>
                  <a:pt x="1775106" y="710780"/>
                </a:lnTo>
                <a:lnTo>
                  <a:pt x="1783502" y="756303"/>
                </a:lnTo>
                <a:lnTo>
                  <a:pt x="1789576" y="802598"/>
                </a:lnTo>
                <a:lnTo>
                  <a:pt x="1793266" y="849602"/>
                </a:lnTo>
                <a:lnTo>
                  <a:pt x="1794510" y="897254"/>
                </a:lnTo>
                <a:lnTo>
                  <a:pt x="1793266" y="944907"/>
                </a:lnTo>
                <a:lnTo>
                  <a:pt x="1789576" y="991911"/>
                </a:lnTo>
                <a:lnTo>
                  <a:pt x="1783502" y="1038206"/>
                </a:lnTo>
                <a:lnTo>
                  <a:pt x="1775106" y="1083729"/>
                </a:lnTo>
                <a:lnTo>
                  <a:pt x="1764450" y="1128418"/>
                </a:lnTo>
                <a:lnTo>
                  <a:pt x="1751596" y="1172211"/>
                </a:lnTo>
                <a:lnTo>
                  <a:pt x="1736606" y="1215047"/>
                </a:lnTo>
                <a:lnTo>
                  <a:pt x="1719542" y="1256862"/>
                </a:lnTo>
                <a:lnTo>
                  <a:pt x="1700466" y="1297595"/>
                </a:lnTo>
                <a:lnTo>
                  <a:pt x="1679439" y="1337185"/>
                </a:lnTo>
                <a:lnTo>
                  <a:pt x="1656525" y="1375569"/>
                </a:lnTo>
                <a:lnTo>
                  <a:pt x="1631785" y="1412685"/>
                </a:lnTo>
                <a:lnTo>
                  <a:pt x="1605281" y="1448471"/>
                </a:lnTo>
                <a:lnTo>
                  <a:pt x="1577075" y="1482865"/>
                </a:lnTo>
                <a:lnTo>
                  <a:pt x="1547229" y="1515805"/>
                </a:lnTo>
                <a:lnTo>
                  <a:pt x="1515805" y="1547229"/>
                </a:lnTo>
                <a:lnTo>
                  <a:pt x="1482865" y="1577075"/>
                </a:lnTo>
                <a:lnTo>
                  <a:pt x="1448471" y="1605281"/>
                </a:lnTo>
                <a:lnTo>
                  <a:pt x="1412685" y="1631785"/>
                </a:lnTo>
                <a:lnTo>
                  <a:pt x="1375569" y="1656525"/>
                </a:lnTo>
                <a:lnTo>
                  <a:pt x="1337185" y="1679439"/>
                </a:lnTo>
                <a:lnTo>
                  <a:pt x="1297595" y="1700466"/>
                </a:lnTo>
                <a:lnTo>
                  <a:pt x="1256862" y="1719542"/>
                </a:lnTo>
                <a:lnTo>
                  <a:pt x="1215047" y="1736606"/>
                </a:lnTo>
                <a:lnTo>
                  <a:pt x="1172211" y="1751596"/>
                </a:lnTo>
                <a:lnTo>
                  <a:pt x="1128418" y="1764450"/>
                </a:lnTo>
                <a:lnTo>
                  <a:pt x="1083729" y="1775106"/>
                </a:lnTo>
                <a:lnTo>
                  <a:pt x="1038206" y="1783502"/>
                </a:lnTo>
                <a:lnTo>
                  <a:pt x="991911" y="1789576"/>
                </a:lnTo>
                <a:lnTo>
                  <a:pt x="944907" y="1793266"/>
                </a:lnTo>
                <a:lnTo>
                  <a:pt x="897255" y="1794509"/>
                </a:lnTo>
                <a:lnTo>
                  <a:pt x="849602" y="1793266"/>
                </a:lnTo>
                <a:lnTo>
                  <a:pt x="802598" y="1789576"/>
                </a:lnTo>
                <a:lnTo>
                  <a:pt x="756303" y="1783502"/>
                </a:lnTo>
                <a:lnTo>
                  <a:pt x="710780" y="1775106"/>
                </a:lnTo>
                <a:lnTo>
                  <a:pt x="666091" y="1764450"/>
                </a:lnTo>
                <a:lnTo>
                  <a:pt x="622298" y="1751596"/>
                </a:lnTo>
                <a:lnTo>
                  <a:pt x="579462" y="1736606"/>
                </a:lnTo>
                <a:lnTo>
                  <a:pt x="537647" y="1719542"/>
                </a:lnTo>
                <a:lnTo>
                  <a:pt x="496914" y="1700466"/>
                </a:lnTo>
                <a:lnTo>
                  <a:pt x="457324" y="1679439"/>
                </a:lnTo>
                <a:lnTo>
                  <a:pt x="418940" y="1656525"/>
                </a:lnTo>
                <a:lnTo>
                  <a:pt x="381824" y="1631785"/>
                </a:lnTo>
                <a:lnTo>
                  <a:pt x="346038" y="1605281"/>
                </a:lnTo>
                <a:lnTo>
                  <a:pt x="311644" y="1577075"/>
                </a:lnTo>
                <a:lnTo>
                  <a:pt x="278704" y="1547229"/>
                </a:lnTo>
                <a:lnTo>
                  <a:pt x="247280" y="1515805"/>
                </a:lnTo>
                <a:lnTo>
                  <a:pt x="217434" y="1482865"/>
                </a:lnTo>
                <a:lnTo>
                  <a:pt x="189228" y="1448471"/>
                </a:lnTo>
                <a:lnTo>
                  <a:pt x="162724" y="1412685"/>
                </a:lnTo>
                <a:lnTo>
                  <a:pt x="137984" y="1375569"/>
                </a:lnTo>
                <a:lnTo>
                  <a:pt x="115070" y="1337185"/>
                </a:lnTo>
                <a:lnTo>
                  <a:pt x="94043" y="1297595"/>
                </a:lnTo>
                <a:lnTo>
                  <a:pt x="74967" y="1256862"/>
                </a:lnTo>
                <a:lnTo>
                  <a:pt x="57903" y="1215047"/>
                </a:lnTo>
                <a:lnTo>
                  <a:pt x="42913" y="1172211"/>
                </a:lnTo>
                <a:lnTo>
                  <a:pt x="30059" y="1128418"/>
                </a:lnTo>
                <a:lnTo>
                  <a:pt x="19403" y="1083729"/>
                </a:lnTo>
                <a:lnTo>
                  <a:pt x="11007" y="1038206"/>
                </a:lnTo>
                <a:lnTo>
                  <a:pt x="4933" y="991911"/>
                </a:lnTo>
                <a:lnTo>
                  <a:pt x="1243" y="944907"/>
                </a:lnTo>
                <a:lnTo>
                  <a:pt x="0" y="897254"/>
                </a:lnTo>
                <a:close/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300591" y="1371980"/>
            <a:ext cx="2053589" cy="5388610"/>
          </a:xfrm>
          <a:custGeom>
            <a:avLst/>
            <a:gdLst/>
            <a:ahLst/>
            <a:cxnLst/>
            <a:rect l="l" t="t" r="r" b="b"/>
            <a:pathLst>
              <a:path w="2053590" h="5388609">
                <a:moveTo>
                  <a:pt x="1848231" y="0"/>
                </a:moveTo>
                <a:lnTo>
                  <a:pt x="205359" y="0"/>
                </a:lnTo>
                <a:lnTo>
                  <a:pt x="158273" y="5423"/>
                </a:lnTo>
                <a:lnTo>
                  <a:pt x="115049" y="20873"/>
                </a:lnTo>
                <a:lnTo>
                  <a:pt x="76919" y="45116"/>
                </a:lnTo>
                <a:lnTo>
                  <a:pt x="45116" y="76919"/>
                </a:lnTo>
                <a:lnTo>
                  <a:pt x="20873" y="115049"/>
                </a:lnTo>
                <a:lnTo>
                  <a:pt x="5423" y="158273"/>
                </a:lnTo>
                <a:lnTo>
                  <a:pt x="0" y="205359"/>
                </a:lnTo>
                <a:lnTo>
                  <a:pt x="0" y="5182743"/>
                </a:lnTo>
                <a:lnTo>
                  <a:pt x="5423" y="5229828"/>
                </a:lnTo>
                <a:lnTo>
                  <a:pt x="20873" y="5273052"/>
                </a:lnTo>
                <a:lnTo>
                  <a:pt x="45116" y="5311182"/>
                </a:lnTo>
                <a:lnTo>
                  <a:pt x="76919" y="5342985"/>
                </a:lnTo>
                <a:lnTo>
                  <a:pt x="115049" y="5367228"/>
                </a:lnTo>
                <a:lnTo>
                  <a:pt x="158273" y="5382678"/>
                </a:lnTo>
                <a:lnTo>
                  <a:pt x="205359" y="5388102"/>
                </a:lnTo>
                <a:lnTo>
                  <a:pt x="1848231" y="5388102"/>
                </a:lnTo>
                <a:lnTo>
                  <a:pt x="1895316" y="5382678"/>
                </a:lnTo>
                <a:lnTo>
                  <a:pt x="1938540" y="5367228"/>
                </a:lnTo>
                <a:lnTo>
                  <a:pt x="1976670" y="5342985"/>
                </a:lnTo>
                <a:lnTo>
                  <a:pt x="2008473" y="5311182"/>
                </a:lnTo>
                <a:lnTo>
                  <a:pt x="2032716" y="5273052"/>
                </a:lnTo>
                <a:lnTo>
                  <a:pt x="2048166" y="5229828"/>
                </a:lnTo>
                <a:lnTo>
                  <a:pt x="2053589" y="5182743"/>
                </a:lnTo>
                <a:lnTo>
                  <a:pt x="2053589" y="205359"/>
                </a:lnTo>
                <a:lnTo>
                  <a:pt x="2048166" y="158273"/>
                </a:lnTo>
                <a:lnTo>
                  <a:pt x="2032716" y="115049"/>
                </a:lnTo>
                <a:lnTo>
                  <a:pt x="2008473" y="76919"/>
                </a:lnTo>
                <a:lnTo>
                  <a:pt x="1976670" y="45116"/>
                </a:lnTo>
                <a:lnTo>
                  <a:pt x="1938540" y="20873"/>
                </a:lnTo>
                <a:lnTo>
                  <a:pt x="1895316" y="5423"/>
                </a:lnTo>
                <a:lnTo>
                  <a:pt x="1848231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300591" y="1371980"/>
            <a:ext cx="2053589" cy="5388610"/>
          </a:xfrm>
          <a:custGeom>
            <a:avLst/>
            <a:gdLst/>
            <a:ahLst/>
            <a:cxnLst/>
            <a:rect l="l" t="t" r="r" b="b"/>
            <a:pathLst>
              <a:path w="2053590" h="5388609">
                <a:moveTo>
                  <a:pt x="0" y="205359"/>
                </a:moveTo>
                <a:lnTo>
                  <a:pt x="5423" y="158273"/>
                </a:lnTo>
                <a:lnTo>
                  <a:pt x="20873" y="115049"/>
                </a:lnTo>
                <a:lnTo>
                  <a:pt x="45116" y="76919"/>
                </a:lnTo>
                <a:lnTo>
                  <a:pt x="76919" y="45116"/>
                </a:lnTo>
                <a:lnTo>
                  <a:pt x="115049" y="20873"/>
                </a:lnTo>
                <a:lnTo>
                  <a:pt x="158273" y="5423"/>
                </a:lnTo>
                <a:lnTo>
                  <a:pt x="205359" y="0"/>
                </a:lnTo>
                <a:lnTo>
                  <a:pt x="1848231" y="0"/>
                </a:lnTo>
                <a:lnTo>
                  <a:pt x="1895316" y="5423"/>
                </a:lnTo>
                <a:lnTo>
                  <a:pt x="1938540" y="20873"/>
                </a:lnTo>
                <a:lnTo>
                  <a:pt x="1976670" y="45116"/>
                </a:lnTo>
                <a:lnTo>
                  <a:pt x="2008473" y="76919"/>
                </a:lnTo>
                <a:lnTo>
                  <a:pt x="2032716" y="115049"/>
                </a:lnTo>
                <a:lnTo>
                  <a:pt x="2048166" y="158273"/>
                </a:lnTo>
                <a:lnTo>
                  <a:pt x="2053589" y="205359"/>
                </a:lnTo>
                <a:lnTo>
                  <a:pt x="2053589" y="5182743"/>
                </a:lnTo>
                <a:lnTo>
                  <a:pt x="2048166" y="5229828"/>
                </a:lnTo>
                <a:lnTo>
                  <a:pt x="2032716" y="5273052"/>
                </a:lnTo>
                <a:lnTo>
                  <a:pt x="2008473" y="5311182"/>
                </a:lnTo>
                <a:lnTo>
                  <a:pt x="1976670" y="5342985"/>
                </a:lnTo>
                <a:lnTo>
                  <a:pt x="1938540" y="5367228"/>
                </a:lnTo>
                <a:lnTo>
                  <a:pt x="1895316" y="5382678"/>
                </a:lnTo>
                <a:lnTo>
                  <a:pt x="1848231" y="5388102"/>
                </a:lnTo>
                <a:lnTo>
                  <a:pt x="205359" y="5388102"/>
                </a:lnTo>
                <a:lnTo>
                  <a:pt x="158273" y="5382678"/>
                </a:lnTo>
                <a:lnTo>
                  <a:pt x="115049" y="5367228"/>
                </a:lnTo>
                <a:lnTo>
                  <a:pt x="76919" y="5342985"/>
                </a:lnTo>
                <a:lnTo>
                  <a:pt x="45116" y="5311182"/>
                </a:lnTo>
                <a:lnTo>
                  <a:pt x="20873" y="5273052"/>
                </a:lnTo>
                <a:lnTo>
                  <a:pt x="5423" y="5229828"/>
                </a:lnTo>
                <a:lnTo>
                  <a:pt x="0" y="5182743"/>
                </a:lnTo>
                <a:lnTo>
                  <a:pt x="0" y="205359"/>
                </a:lnTo>
                <a:close/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9558043" y="3887297"/>
            <a:ext cx="1536065" cy="138557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 marR="5080" indent="1270" algn="ctr">
              <a:lnSpc>
                <a:spcPts val="1760"/>
              </a:lnSpc>
              <a:spcBef>
                <a:spcPts val="290"/>
              </a:spcBef>
            </a:pP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Energy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portfolio  diversification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and 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optimized 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water  storage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provides  efficiency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and 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resiliency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9430131" y="1695069"/>
            <a:ext cx="1794509" cy="17945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430131" y="1695069"/>
            <a:ext cx="1794510" cy="1794510"/>
          </a:xfrm>
          <a:custGeom>
            <a:avLst/>
            <a:gdLst/>
            <a:ahLst/>
            <a:cxnLst/>
            <a:rect l="l" t="t" r="r" b="b"/>
            <a:pathLst>
              <a:path w="1794509" h="1794510">
                <a:moveTo>
                  <a:pt x="0" y="897254"/>
                </a:moveTo>
                <a:lnTo>
                  <a:pt x="1243" y="849602"/>
                </a:lnTo>
                <a:lnTo>
                  <a:pt x="4933" y="802598"/>
                </a:lnTo>
                <a:lnTo>
                  <a:pt x="11007" y="756303"/>
                </a:lnTo>
                <a:lnTo>
                  <a:pt x="19403" y="710780"/>
                </a:lnTo>
                <a:lnTo>
                  <a:pt x="30059" y="666091"/>
                </a:lnTo>
                <a:lnTo>
                  <a:pt x="42913" y="622298"/>
                </a:lnTo>
                <a:lnTo>
                  <a:pt x="57903" y="579462"/>
                </a:lnTo>
                <a:lnTo>
                  <a:pt x="74967" y="537647"/>
                </a:lnTo>
                <a:lnTo>
                  <a:pt x="94043" y="496914"/>
                </a:lnTo>
                <a:lnTo>
                  <a:pt x="115070" y="457324"/>
                </a:lnTo>
                <a:lnTo>
                  <a:pt x="137984" y="418940"/>
                </a:lnTo>
                <a:lnTo>
                  <a:pt x="162724" y="381824"/>
                </a:lnTo>
                <a:lnTo>
                  <a:pt x="189228" y="346038"/>
                </a:lnTo>
                <a:lnTo>
                  <a:pt x="217434" y="311644"/>
                </a:lnTo>
                <a:lnTo>
                  <a:pt x="247280" y="278704"/>
                </a:lnTo>
                <a:lnTo>
                  <a:pt x="278704" y="247280"/>
                </a:lnTo>
                <a:lnTo>
                  <a:pt x="311644" y="217434"/>
                </a:lnTo>
                <a:lnTo>
                  <a:pt x="346038" y="189228"/>
                </a:lnTo>
                <a:lnTo>
                  <a:pt x="381824" y="162724"/>
                </a:lnTo>
                <a:lnTo>
                  <a:pt x="418940" y="137984"/>
                </a:lnTo>
                <a:lnTo>
                  <a:pt x="457324" y="115070"/>
                </a:lnTo>
                <a:lnTo>
                  <a:pt x="496914" y="94043"/>
                </a:lnTo>
                <a:lnTo>
                  <a:pt x="537647" y="74967"/>
                </a:lnTo>
                <a:lnTo>
                  <a:pt x="579462" y="57903"/>
                </a:lnTo>
                <a:lnTo>
                  <a:pt x="622298" y="42913"/>
                </a:lnTo>
                <a:lnTo>
                  <a:pt x="666091" y="30059"/>
                </a:lnTo>
                <a:lnTo>
                  <a:pt x="710780" y="19403"/>
                </a:lnTo>
                <a:lnTo>
                  <a:pt x="756303" y="11007"/>
                </a:lnTo>
                <a:lnTo>
                  <a:pt x="802598" y="4933"/>
                </a:lnTo>
                <a:lnTo>
                  <a:pt x="849602" y="1243"/>
                </a:lnTo>
                <a:lnTo>
                  <a:pt x="897255" y="0"/>
                </a:lnTo>
                <a:lnTo>
                  <a:pt x="944907" y="1243"/>
                </a:lnTo>
                <a:lnTo>
                  <a:pt x="991911" y="4933"/>
                </a:lnTo>
                <a:lnTo>
                  <a:pt x="1038206" y="11007"/>
                </a:lnTo>
                <a:lnTo>
                  <a:pt x="1083729" y="19403"/>
                </a:lnTo>
                <a:lnTo>
                  <a:pt x="1128418" y="30059"/>
                </a:lnTo>
                <a:lnTo>
                  <a:pt x="1172211" y="42913"/>
                </a:lnTo>
                <a:lnTo>
                  <a:pt x="1215047" y="57903"/>
                </a:lnTo>
                <a:lnTo>
                  <a:pt x="1256862" y="74967"/>
                </a:lnTo>
                <a:lnTo>
                  <a:pt x="1297595" y="94043"/>
                </a:lnTo>
                <a:lnTo>
                  <a:pt x="1337185" y="115070"/>
                </a:lnTo>
                <a:lnTo>
                  <a:pt x="1375569" y="137984"/>
                </a:lnTo>
                <a:lnTo>
                  <a:pt x="1412685" y="162724"/>
                </a:lnTo>
                <a:lnTo>
                  <a:pt x="1448471" y="189228"/>
                </a:lnTo>
                <a:lnTo>
                  <a:pt x="1482865" y="217434"/>
                </a:lnTo>
                <a:lnTo>
                  <a:pt x="1515805" y="247280"/>
                </a:lnTo>
                <a:lnTo>
                  <a:pt x="1547229" y="278704"/>
                </a:lnTo>
                <a:lnTo>
                  <a:pt x="1577075" y="311644"/>
                </a:lnTo>
                <a:lnTo>
                  <a:pt x="1605281" y="346038"/>
                </a:lnTo>
                <a:lnTo>
                  <a:pt x="1631785" y="381824"/>
                </a:lnTo>
                <a:lnTo>
                  <a:pt x="1656525" y="418940"/>
                </a:lnTo>
                <a:lnTo>
                  <a:pt x="1679439" y="457324"/>
                </a:lnTo>
                <a:lnTo>
                  <a:pt x="1700466" y="496914"/>
                </a:lnTo>
                <a:lnTo>
                  <a:pt x="1719542" y="537647"/>
                </a:lnTo>
                <a:lnTo>
                  <a:pt x="1736606" y="579462"/>
                </a:lnTo>
                <a:lnTo>
                  <a:pt x="1751596" y="622298"/>
                </a:lnTo>
                <a:lnTo>
                  <a:pt x="1764450" y="666091"/>
                </a:lnTo>
                <a:lnTo>
                  <a:pt x="1775106" y="710780"/>
                </a:lnTo>
                <a:lnTo>
                  <a:pt x="1783502" y="756303"/>
                </a:lnTo>
                <a:lnTo>
                  <a:pt x="1789576" y="802598"/>
                </a:lnTo>
                <a:lnTo>
                  <a:pt x="1793266" y="849602"/>
                </a:lnTo>
                <a:lnTo>
                  <a:pt x="1794510" y="897254"/>
                </a:lnTo>
                <a:lnTo>
                  <a:pt x="1793266" y="944907"/>
                </a:lnTo>
                <a:lnTo>
                  <a:pt x="1789576" y="991911"/>
                </a:lnTo>
                <a:lnTo>
                  <a:pt x="1783502" y="1038206"/>
                </a:lnTo>
                <a:lnTo>
                  <a:pt x="1775106" y="1083729"/>
                </a:lnTo>
                <a:lnTo>
                  <a:pt x="1764450" y="1128418"/>
                </a:lnTo>
                <a:lnTo>
                  <a:pt x="1751596" y="1172211"/>
                </a:lnTo>
                <a:lnTo>
                  <a:pt x="1736606" y="1215047"/>
                </a:lnTo>
                <a:lnTo>
                  <a:pt x="1719542" y="1256862"/>
                </a:lnTo>
                <a:lnTo>
                  <a:pt x="1700466" y="1297595"/>
                </a:lnTo>
                <a:lnTo>
                  <a:pt x="1679439" y="1337185"/>
                </a:lnTo>
                <a:lnTo>
                  <a:pt x="1656525" y="1375569"/>
                </a:lnTo>
                <a:lnTo>
                  <a:pt x="1631785" y="1412685"/>
                </a:lnTo>
                <a:lnTo>
                  <a:pt x="1605281" y="1448471"/>
                </a:lnTo>
                <a:lnTo>
                  <a:pt x="1577075" y="1482865"/>
                </a:lnTo>
                <a:lnTo>
                  <a:pt x="1547229" y="1515805"/>
                </a:lnTo>
                <a:lnTo>
                  <a:pt x="1515805" y="1547229"/>
                </a:lnTo>
                <a:lnTo>
                  <a:pt x="1482865" y="1577075"/>
                </a:lnTo>
                <a:lnTo>
                  <a:pt x="1448471" y="1605281"/>
                </a:lnTo>
                <a:lnTo>
                  <a:pt x="1412685" y="1631785"/>
                </a:lnTo>
                <a:lnTo>
                  <a:pt x="1375569" y="1656525"/>
                </a:lnTo>
                <a:lnTo>
                  <a:pt x="1337185" y="1679439"/>
                </a:lnTo>
                <a:lnTo>
                  <a:pt x="1297595" y="1700466"/>
                </a:lnTo>
                <a:lnTo>
                  <a:pt x="1256862" y="1719542"/>
                </a:lnTo>
                <a:lnTo>
                  <a:pt x="1215047" y="1736606"/>
                </a:lnTo>
                <a:lnTo>
                  <a:pt x="1172211" y="1751596"/>
                </a:lnTo>
                <a:lnTo>
                  <a:pt x="1128418" y="1764450"/>
                </a:lnTo>
                <a:lnTo>
                  <a:pt x="1083729" y="1775106"/>
                </a:lnTo>
                <a:lnTo>
                  <a:pt x="1038206" y="1783502"/>
                </a:lnTo>
                <a:lnTo>
                  <a:pt x="991911" y="1789576"/>
                </a:lnTo>
                <a:lnTo>
                  <a:pt x="944907" y="1793266"/>
                </a:lnTo>
                <a:lnTo>
                  <a:pt x="897255" y="1794509"/>
                </a:lnTo>
                <a:lnTo>
                  <a:pt x="849602" y="1793266"/>
                </a:lnTo>
                <a:lnTo>
                  <a:pt x="802598" y="1789576"/>
                </a:lnTo>
                <a:lnTo>
                  <a:pt x="756303" y="1783502"/>
                </a:lnTo>
                <a:lnTo>
                  <a:pt x="710780" y="1775106"/>
                </a:lnTo>
                <a:lnTo>
                  <a:pt x="666091" y="1764450"/>
                </a:lnTo>
                <a:lnTo>
                  <a:pt x="622298" y="1751596"/>
                </a:lnTo>
                <a:lnTo>
                  <a:pt x="579462" y="1736606"/>
                </a:lnTo>
                <a:lnTo>
                  <a:pt x="537647" y="1719542"/>
                </a:lnTo>
                <a:lnTo>
                  <a:pt x="496914" y="1700466"/>
                </a:lnTo>
                <a:lnTo>
                  <a:pt x="457324" y="1679439"/>
                </a:lnTo>
                <a:lnTo>
                  <a:pt x="418940" y="1656525"/>
                </a:lnTo>
                <a:lnTo>
                  <a:pt x="381824" y="1631785"/>
                </a:lnTo>
                <a:lnTo>
                  <a:pt x="346038" y="1605281"/>
                </a:lnTo>
                <a:lnTo>
                  <a:pt x="311644" y="1577075"/>
                </a:lnTo>
                <a:lnTo>
                  <a:pt x="278704" y="1547229"/>
                </a:lnTo>
                <a:lnTo>
                  <a:pt x="247280" y="1515805"/>
                </a:lnTo>
                <a:lnTo>
                  <a:pt x="217434" y="1482865"/>
                </a:lnTo>
                <a:lnTo>
                  <a:pt x="189228" y="1448471"/>
                </a:lnTo>
                <a:lnTo>
                  <a:pt x="162724" y="1412685"/>
                </a:lnTo>
                <a:lnTo>
                  <a:pt x="137984" y="1375569"/>
                </a:lnTo>
                <a:lnTo>
                  <a:pt x="115070" y="1337185"/>
                </a:lnTo>
                <a:lnTo>
                  <a:pt x="94043" y="1297595"/>
                </a:lnTo>
                <a:lnTo>
                  <a:pt x="74967" y="1256862"/>
                </a:lnTo>
                <a:lnTo>
                  <a:pt x="57903" y="1215047"/>
                </a:lnTo>
                <a:lnTo>
                  <a:pt x="42913" y="1172211"/>
                </a:lnTo>
                <a:lnTo>
                  <a:pt x="30059" y="1128418"/>
                </a:lnTo>
                <a:lnTo>
                  <a:pt x="19403" y="1083729"/>
                </a:lnTo>
                <a:lnTo>
                  <a:pt x="11007" y="1038206"/>
                </a:lnTo>
                <a:lnTo>
                  <a:pt x="4933" y="991911"/>
                </a:lnTo>
                <a:lnTo>
                  <a:pt x="1243" y="944907"/>
                </a:lnTo>
                <a:lnTo>
                  <a:pt x="0" y="897254"/>
                </a:lnTo>
                <a:close/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259205" y="5682615"/>
            <a:ext cx="9674860" cy="808990"/>
          </a:xfrm>
          <a:custGeom>
            <a:avLst/>
            <a:gdLst/>
            <a:ahLst/>
            <a:cxnLst/>
            <a:rect l="l" t="t" r="r" b="b"/>
            <a:pathLst>
              <a:path w="9674860" h="808989">
                <a:moveTo>
                  <a:pt x="404241" y="0"/>
                </a:moveTo>
                <a:lnTo>
                  <a:pt x="0" y="404241"/>
                </a:lnTo>
                <a:lnTo>
                  <a:pt x="404241" y="808482"/>
                </a:lnTo>
                <a:lnTo>
                  <a:pt x="404241" y="606361"/>
                </a:lnTo>
                <a:lnTo>
                  <a:pt x="9472231" y="606361"/>
                </a:lnTo>
                <a:lnTo>
                  <a:pt x="9674352" y="404241"/>
                </a:lnTo>
                <a:lnTo>
                  <a:pt x="9472231" y="202120"/>
                </a:lnTo>
                <a:lnTo>
                  <a:pt x="404241" y="202120"/>
                </a:lnTo>
                <a:lnTo>
                  <a:pt x="404241" y="0"/>
                </a:lnTo>
                <a:close/>
              </a:path>
              <a:path w="9674860" h="808989">
                <a:moveTo>
                  <a:pt x="9472231" y="606361"/>
                </a:moveTo>
                <a:lnTo>
                  <a:pt x="9270111" y="606361"/>
                </a:lnTo>
                <a:lnTo>
                  <a:pt x="9270111" y="808482"/>
                </a:lnTo>
                <a:lnTo>
                  <a:pt x="9472231" y="606361"/>
                </a:lnTo>
                <a:close/>
              </a:path>
              <a:path w="9674860" h="808989">
                <a:moveTo>
                  <a:pt x="9270111" y="0"/>
                </a:moveTo>
                <a:lnTo>
                  <a:pt x="9270111" y="202120"/>
                </a:lnTo>
                <a:lnTo>
                  <a:pt x="9472231" y="202120"/>
                </a:lnTo>
                <a:lnTo>
                  <a:pt x="9270111" y="0"/>
                </a:lnTo>
                <a:close/>
              </a:path>
            </a:pathLst>
          </a:custGeom>
          <a:solidFill>
            <a:srgbClr val="B0BC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259205" y="5682615"/>
            <a:ext cx="9674860" cy="808990"/>
          </a:xfrm>
          <a:custGeom>
            <a:avLst/>
            <a:gdLst/>
            <a:ahLst/>
            <a:cxnLst/>
            <a:rect l="l" t="t" r="r" b="b"/>
            <a:pathLst>
              <a:path w="9674860" h="808989">
                <a:moveTo>
                  <a:pt x="0" y="404241"/>
                </a:moveTo>
                <a:lnTo>
                  <a:pt x="404241" y="0"/>
                </a:lnTo>
                <a:lnTo>
                  <a:pt x="404241" y="202120"/>
                </a:lnTo>
                <a:lnTo>
                  <a:pt x="9270111" y="202120"/>
                </a:lnTo>
                <a:lnTo>
                  <a:pt x="9270111" y="0"/>
                </a:lnTo>
                <a:lnTo>
                  <a:pt x="9674352" y="404241"/>
                </a:lnTo>
                <a:lnTo>
                  <a:pt x="9270111" y="808482"/>
                </a:lnTo>
                <a:lnTo>
                  <a:pt x="9270111" y="606361"/>
                </a:lnTo>
                <a:lnTo>
                  <a:pt x="404241" y="606361"/>
                </a:lnTo>
                <a:lnTo>
                  <a:pt x="404241" y="808482"/>
                </a:lnTo>
                <a:lnTo>
                  <a:pt x="0" y="404241"/>
                </a:lnTo>
                <a:close/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200" y="1307591"/>
            <a:ext cx="10515600" cy="0"/>
          </a:xfrm>
          <a:custGeom>
            <a:avLst/>
            <a:gdLst/>
            <a:ahLst/>
            <a:cxnLst/>
            <a:rect l="l" t="t" r="r" b="b"/>
            <a:pathLst>
              <a:path w="10515600">
                <a:moveTo>
                  <a:pt x="0" y="0"/>
                </a:moveTo>
                <a:lnTo>
                  <a:pt x="10515600" y="0"/>
                </a:lnTo>
              </a:path>
            </a:pathLst>
          </a:custGeom>
          <a:ln w="2895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96358" y="434222"/>
            <a:ext cx="9392285" cy="83693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>
              <a:lnSpc>
                <a:spcPts val="3020"/>
              </a:lnSpc>
              <a:spcBef>
                <a:spcPts val="484"/>
              </a:spcBef>
            </a:pPr>
            <a:r>
              <a:rPr sz="2800" u="none" spc="-5" dirty="0"/>
              <a:t>Conclusion: </a:t>
            </a:r>
            <a:r>
              <a:rPr sz="2800" u="none" spc="-25" dirty="0"/>
              <a:t>Water </a:t>
            </a:r>
            <a:r>
              <a:rPr sz="2800" u="none" dirty="0"/>
              <a:t>Service </a:t>
            </a:r>
            <a:r>
              <a:rPr sz="2800" u="none" spc="-5" dirty="0"/>
              <a:t>should be </a:t>
            </a:r>
            <a:r>
              <a:rPr sz="2800" u="none" dirty="0"/>
              <a:t>available 24/7/365  </a:t>
            </a:r>
            <a:r>
              <a:rPr sz="2800" u="none" spc="-5" dirty="0"/>
              <a:t>Before, During and After</a:t>
            </a:r>
            <a:r>
              <a:rPr sz="2800" u="none" spc="-100" dirty="0"/>
              <a:t> </a:t>
            </a:r>
            <a:r>
              <a:rPr sz="2800" u="none" spc="-5" dirty="0"/>
              <a:t>Events.</a:t>
            </a:r>
            <a:endParaRPr sz="2800"/>
          </a:p>
        </p:txBody>
      </p:sp>
      <p:sp>
        <p:nvSpPr>
          <p:cNvPr id="4" name="object 4"/>
          <p:cNvSpPr/>
          <p:nvPr/>
        </p:nvSpPr>
        <p:spPr>
          <a:xfrm>
            <a:off x="0" y="1529333"/>
            <a:ext cx="5877305" cy="36560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247894" y="1573530"/>
            <a:ext cx="6289546" cy="37078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88401" y="5246110"/>
            <a:ext cx="10679430" cy="141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0345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QCTimes.com </a:t>
            </a:r>
            <a:r>
              <a:rPr sz="1800" spc="-15" dirty="0">
                <a:latin typeface="Calibri"/>
                <a:cs typeface="Calibri"/>
              </a:rPr>
              <a:t>May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2019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50">
              <a:latin typeface="Calibri"/>
              <a:cs typeface="Calibri"/>
            </a:endParaRPr>
          </a:p>
          <a:p>
            <a:pPr marL="50800" marR="4318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Calibri"/>
                <a:cs typeface="Calibri"/>
              </a:rPr>
              <a:t>4</a:t>
            </a:r>
            <a:r>
              <a:rPr sz="1800" baseline="25462" dirty="0">
                <a:latin typeface="Calibri"/>
                <a:cs typeface="Calibri"/>
              </a:rPr>
              <a:t>th </a:t>
            </a:r>
            <a:r>
              <a:rPr sz="1800" spc="-5" dirty="0">
                <a:latin typeface="Calibri"/>
                <a:cs typeface="Calibri"/>
              </a:rPr>
              <a:t>National </a:t>
            </a:r>
            <a:r>
              <a:rPr sz="1800" spc="-10" dirty="0">
                <a:latin typeface="Calibri"/>
                <a:cs typeface="Calibri"/>
              </a:rPr>
              <a:t>Climate </a:t>
            </a:r>
            <a:r>
              <a:rPr sz="1800" spc="-5" dirty="0">
                <a:latin typeface="Calibri"/>
                <a:cs typeface="Calibri"/>
              </a:rPr>
              <a:t>Assessment: Compound </a:t>
            </a:r>
            <a:r>
              <a:rPr sz="1800" spc="-10" dirty="0">
                <a:latin typeface="Calibri"/>
                <a:cs typeface="Calibri"/>
              </a:rPr>
              <a:t>extremes can </a:t>
            </a:r>
            <a:r>
              <a:rPr sz="1800" spc="-5" dirty="0">
                <a:latin typeface="Calibri"/>
                <a:cs typeface="Calibri"/>
              </a:rPr>
              <a:t>also increase the risk of cascading </a:t>
            </a:r>
            <a:r>
              <a:rPr sz="1800" spc="-10" dirty="0">
                <a:latin typeface="Calibri"/>
                <a:cs typeface="Calibri"/>
              </a:rPr>
              <a:t>infrastructure failure  </a:t>
            </a:r>
            <a:r>
              <a:rPr sz="1800" spc="-5" dirty="0">
                <a:latin typeface="Calibri"/>
                <a:cs typeface="Calibri"/>
              </a:rPr>
              <a:t>since some </a:t>
            </a:r>
            <a:r>
              <a:rPr sz="1800" spc="-10" dirty="0">
                <a:latin typeface="Calibri"/>
                <a:cs typeface="Calibri"/>
              </a:rPr>
              <a:t>infrastructure </a:t>
            </a:r>
            <a:r>
              <a:rPr sz="1800" spc="-15" dirty="0">
                <a:latin typeface="Calibri"/>
                <a:cs typeface="Calibri"/>
              </a:rPr>
              <a:t>systems </a:t>
            </a:r>
            <a:r>
              <a:rPr sz="1800" spc="-10" dirty="0">
                <a:latin typeface="Calibri"/>
                <a:cs typeface="Calibri"/>
              </a:rPr>
              <a:t>rely </a:t>
            </a:r>
            <a:r>
              <a:rPr sz="1800" spc="-5" dirty="0">
                <a:latin typeface="Calibri"/>
                <a:cs typeface="Calibri"/>
              </a:rPr>
              <a:t>on </a:t>
            </a:r>
            <a:r>
              <a:rPr sz="1800" spc="-10" dirty="0">
                <a:latin typeface="Calibri"/>
                <a:cs typeface="Calibri"/>
              </a:rPr>
              <a:t>others,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5" dirty="0">
                <a:latin typeface="Calibri"/>
                <a:cs typeface="Calibri"/>
              </a:rPr>
              <a:t>the </a:t>
            </a:r>
            <a:r>
              <a:rPr sz="1800" spc="-10" dirty="0">
                <a:latin typeface="Calibri"/>
                <a:cs typeface="Calibri"/>
              </a:rPr>
              <a:t>failure </a:t>
            </a:r>
            <a:r>
              <a:rPr sz="1800" spc="-5" dirty="0">
                <a:latin typeface="Calibri"/>
                <a:cs typeface="Calibri"/>
              </a:rPr>
              <a:t>of one </a:t>
            </a:r>
            <a:r>
              <a:rPr sz="1800" spc="-20" dirty="0">
                <a:latin typeface="Calibri"/>
                <a:cs typeface="Calibri"/>
              </a:rPr>
              <a:t>system </a:t>
            </a:r>
            <a:r>
              <a:rPr sz="1800" spc="-10" dirty="0">
                <a:latin typeface="Calibri"/>
                <a:cs typeface="Calibri"/>
              </a:rPr>
              <a:t>can </a:t>
            </a:r>
            <a:r>
              <a:rPr sz="1800" spc="-5" dirty="0">
                <a:latin typeface="Calibri"/>
                <a:cs typeface="Calibri"/>
              </a:rPr>
              <a:t>lead </a:t>
            </a:r>
            <a:r>
              <a:rPr sz="1800" spc="-15" dirty="0">
                <a:latin typeface="Calibri"/>
                <a:cs typeface="Calibri"/>
              </a:rPr>
              <a:t>to </a:t>
            </a:r>
            <a:r>
              <a:rPr sz="1800" spc="-5" dirty="0">
                <a:latin typeface="Calibri"/>
                <a:cs typeface="Calibri"/>
              </a:rPr>
              <a:t>the </a:t>
            </a:r>
            <a:r>
              <a:rPr sz="1800" spc="-10" dirty="0">
                <a:latin typeface="Calibri"/>
                <a:cs typeface="Calibri"/>
              </a:rPr>
              <a:t>failure </a:t>
            </a:r>
            <a:r>
              <a:rPr sz="1800" spc="-5" dirty="0">
                <a:latin typeface="Calibri"/>
                <a:cs typeface="Calibri"/>
              </a:rPr>
              <a:t>of  </a:t>
            </a:r>
            <a:r>
              <a:rPr sz="1800" spc="-10" dirty="0">
                <a:latin typeface="Calibri"/>
                <a:cs typeface="Calibri"/>
              </a:rPr>
              <a:t>interconnected </a:t>
            </a:r>
            <a:r>
              <a:rPr sz="1800" spc="-15" dirty="0">
                <a:latin typeface="Calibri"/>
                <a:cs typeface="Calibri"/>
              </a:rPr>
              <a:t>systems, </a:t>
            </a:r>
            <a:r>
              <a:rPr sz="1800" spc="-5" dirty="0">
                <a:latin typeface="Calibri"/>
                <a:cs typeface="Calibri"/>
              </a:rPr>
              <a:t>such </a:t>
            </a:r>
            <a:r>
              <a:rPr sz="1800" dirty="0">
                <a:latin typeface="Calibri"/>
                <a:cs typeface="Calibri"/>
              </a:rPr>
              <a:t>as </a:t>
            </a:r>
            <a:r>
              <a:rPr sz="1800" spc="-10" dirty="0">
                <a:latin typeface="Calibri"/>
                <a:cs typeface="Calibri"/>
              </a:rPr>
              <a:t>water–energy infrastructure </a:t>
            </a:r>
            <a:r>
              <a:rPr sz="1800" i="1" spc="-5" dirty="0">
                <a:latin typeface="Calibri"/>
                <a:cs typeface="Calibri"/>
              </a:rPr>
              <a:t>(</a:t>
            </a:r>
            <a:r>
              <a:rPr sz="1800" i="1" u="heavy" spc="-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  <a:hlinkClick r:id="rId4"/>
              </a:rPr>
              <a:t>Ch. 4: </a:t>
            </a:r>
            <a:r>
              <a:rPr sz="1800" i="1" u="heavy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  <a:hlinkClick r:id="rId4"/>
              </a:rPr>
              <a:t>Energy</a:t>
            </a:r>
            <a:r>
              <a:rPr sz="1800" i="1" spc="-10" dirty="0">
                <a:latin typeface="Calibri"/>
                <a:cs typeface="Calibri"/>
              </a:rPr>
              <a:t>; </a:t>
            </a:r>
            <a:r>
              <a:rPr sz="1800" i="1" u="heavy" spc="-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  <a:hlinkClick r:id="rId5"/>
              </a:rPr>
              <a:t>Ch. 17: </a:t>
            </a:r>
            <a:r>
              <a:rPr sz="1800" i="1" u="heavy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  <a:hlinkClick r:id="rId5"/>
              </a:rPr>
              <a:t>Complex</a:t>
            </a:r>
            <a:r>
              <a:rPr sz="1800" i="1" u="heavy" spc="16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800" i="1" u="heavy" spc="-1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  <a:hlinkClick r:id="rId5"/>
              </a:rPr>
              <a:t>System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200" y="1307591"/>
            <a:ext cx="10515600" cy="0"/>
          </a:xfrm>
          <a:custGeom>
            <a:avLst/>
            <a:gdLst/>
            <a:ahLst/>
            <a:cxnLst/>
            <a:rect l="l" t="t" r="r" b="b"/>
            <a:pathLst>
              <a:path w="10515600">
                <a:moveTo>
                  <a:pt x="0" y="0"/>
                </a:moveTo>
                <a:lnTo>
                  <a:pt x="10515600" y="0"/>
                </a:lnTo>
              </a:path>
            </a:pathLst>
          </a:custGeom>
          <a:ln w="2895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005442" y="1187196"/>
            <a:ext cx="5754610" cy="17754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8052" y="3546360"/>
            <a:ext cx="1662683" cy="1600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78052" y="4451603"/>
            <a:ext cx="1662683" cy="16619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368046"/>
            <a:ext cx="4845545" cy="46802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2447" y="860358"/>
            <a:ext cx="4237990" cy="3594735"/>
          </a:xfrm>
          <a:custGeom>
            <a:avLst/>
            <a:gdLst/>
            <a:ahLst/>
            <a:cxnLst/>
            <a:rect l="l" t="t" r="r" b="b"/>
            <a:pathLst>
              <a:path w="4237990" h="3594735">
                <a:moveTo>
                  <a:pt x="3197490" y="0"/>
                </a:moveTo>
                <a:lnTo>
                  <a:pt x="3151142" y="2594"/>
                </a:lnTo>
                <a:lnTo>
                  <a:pt x="3104596" y="9922"/>
                </a:lnTo>
                <a:lnTo>
                  <a:pt x="3058149" y="22137"/>
                </a:lnTo>
                <a:lnTo>
                  <a:pt x="327205" y="889763"/>
                </a:lnTo>
                <a:lnTo>
                  <a:pt x="282223" y="906594"/>
                </a:lnTo>
                <a:lnTo>
                  <a:pt x="239980" y="927473"/>
                </a:lnTo>
                <a:lnTo>
                  <a:pt x="200631" y="952103"/>
                </a:lnTo>
                <a:lnTo>
                  <a:pt x="164329" y="980187"/>
                </a:lnTo>
                <a:lnTo>
                  <a:pt x="131227" y="1011431"/>
                </a:lnTo>
                <a:lnTo>
                  <a:pt x="101477" y="1045538"/>
                </a:lnTo>
                <a:lnTo>
                  <a:pt x="75234" y="1082211"/>
                </a:lnTo>
                <a:lnTo>
                  <a:pt x="52651" y="1121155"/>
                </a:lnTo>
                <a:lnTo>
                  <a:pt x="33882" y="1162074"/>
                </a:lnTo>
                <a:lnTo>
                  <a:pt x="19078" y="1204671"/>
                </a:lnTo>
                <a:lnTo>
                  <a:pt x="8394" y="1248650"/>
                </a:lnTo>
                <a:lnTo>
                  <a:pt x="1984" y="1293715"/>
                </a:lnTo>
                <a:lnTo>
                  <a:pt x="0" y="1339571"/>
                </a:lnTo>
                <a:lnTo>
                  <a:pt x="2595" y="1385920"/>
                </a:lnTo>
                <a:lnTo>
                  <a:pt x="9923" y="1432467"/>
                </a:lnTo>
                <a:lnTo>
                  <a:pt x="22138" y="1478916"/>
                </a:lnTo>
                <a:lnTo>
                  <a:pt x="590311" y="3267304"/>
                </a:lnTo>
                <a:lnTo>
                  <a:pt x="607142" y="3312287"/>
                </a:lnTo>
                <a:lnTo>
                  <a:pt x="628021" y="3354529"/>
                </a:lnTo>
                <a:lnTo>
                  <a:pt x="652651" y="3393879"/>
                </a:lnTo>
                <a:lnTo>
                  <a:pt x="680737" y="3430182"/>
                </a:lnTo>
                <a:lnTo>
                  <a:pt x="711982" y="3463285"/>
                </a:lnTo>
                <a:lnTo>
                  <a:pt x="746089" y="3493035"/>
                </a:lnTo>
                <a:lnTo>
                  <a:pt x="782763" y="3519279"/>
                </a:lnTo>
                <a:lnTo>
                  <a:pt x="821708" y="3541863"/>
                </a:lnTo>
                <a:lnTo>
                  <a:pt x="862627" y="3560633"/>
                </a:lnTo>
                <a:lnTo>
                  <a:pt x="905224" y="3575437"/>
                </a:lnTo>
                <a:lnTo>
                  <a:pt x="949203" y="3586120"/>
                </a:lnTo>
                <a:lnTo>
                  <a:pt x="994268" y="3592531"/>
                </a:lnTo>
                <a:lnTo>
                  <a:pt x="1040123" y="3594514"/>
                </a:lnTo>
                <a:lnTo>
                  <a:pt x="1086471" y="3591918"/>
                </a:lnTo>
                <a:lnTo>
                  <a:pt x="1133017" y="3584588"/>
                </a:lnTo>
                <a:lnTo>
                  <a:pt x="1179464" y="3572371"/>
                </a:lnTo>
                <a:lnTo>
                  <a:pt x="3910408" y="2704758"/>
                </a:lnTo>
                <a:lnTo>
                  <a:pt x="3955390" y="2687927"/>
                </a:lnTo>
                <a:lnTo>
                  <a:pt x="3997633" y="2667048"/>
                </a:lnTo>
                <a:lnTo>
                  <a:pt x="4036981" y="2642417"/>
                </a:lnTo>
                <a:lnTo>
                  <a:pt x="4073284" y="2614332"/>
                </a:lnTo>
                <a:lnTo>
                  <a:pt x="4106386" y="2583087"/>
                </a:lnTo>
                <a:lnTo>
                  <a:pt x="4136136" y="2548980"/>
                </a:lnTo>
                <a:lnTo>
                  <a:pt x="4162379" y="2512305"/>
                </a:lnTo>
                <a:lnTo>
                  <a:pt x="4184962" y="2473361"/>
                </a:lnTo>
                <a:lnTo>
                  <a:pt x="4203731" y="2432442"/>
                </a:lnTo>
                <a:lnTo>
                  <a:pt x="4218535" y="2389845"/>
                </a:lnTo>
                <a:lnTo>
                  <a:pt x="4229219" y="2345865"/>
                </a:lnTo>
                <a:lnTo>
                  <a:pt x="4235629" y="2300800"/>
                </a:lnTo>
                <a:lnTo>
                  <a:pt x="4237613" y="2254946"/>
                </a:lnTo>
                <a:lnTo>
                  <a:pt x="4235018" y="2208597"/>
                </a:lnTo>
                <a:lnTo>
                  <a:pt x="4227690" y="2162052"/>
                </a:lnTo>
                <a:lnTo>
                  <a:pt x="4215475" y="2115605"/>
                </a:lnTo>
                <a:lnTo>
                  <a:pt x="3647302" y="327204"/>
                </a:lnTo>
                <a:lnTo>
                  <a:pt x="3630471" y="282224"/>
                </a:lnTo>
                <a:lnTo>
                  <a:pt x="3609592" y="239983"/>
                </a:lnTo>
                <a:lnTo>
                  <a:pt x="3584961" y="200635"/>
                </a:lnTo>
                <a:lnTo>
                  <a:pt x="3556876" y="164333"/>
                </a:lnTo>
                <a:lnTo>
                  <a:pt x="3525631" y="131231"/>
                </a:lnTo>
                <a:lnTo>
                  <a:pt x="3491524" y="101482"/>
                </a:lnTo>
                <a:lnTo>
                  <a:pt x="3454850" y="75239"/>
                </a:lnTo>
                <a:lnTo>
                  <a:pt x="3415905" y="52655"/>
                </a:lnTo>
                <a:lnTo>
                  <a:pt x="3374986" y="33885"/>
                </a:lnTo>
                <a:lnTo>
                  <a:pt x="3332389" y="19080"/>
                </a:lnTo>
                <a:lnTo>
                  <a:pt x="3288410" y="8396"/>
                </a:lnTo>
                <a:lnTo>
                  <a:pt x="3243345" y="1984"/>
                </a:lnTo>
                <a:lnTo>
                  <a:pt x="31974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4686" y="905992"/>
            <a:ext cx="4198601" cy="35192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6853" y="1064886"/>
            <a:ext cx="3237283" cy="11865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6099822"/>
            <a:ext cx="12192000" cy="601980"/>
          </a:xfrm>
          <a:custGeom>
            <a:avLst/>
            <a:gdLst/>
            <a:ahLst/>
            <a:cxnLst/>
            <a:rect l="l" t="t" r="r" b="b"/>
            <a:pathLst>
              <a:path w="12192000" h="601979">
                <a:moveTo>
                  <a:pt x="0" y="601967"/>
                </a:moveTo>
                <a:lnTo>
                  <a:pt x="12192000" y="601967"/>
                </a:lnTo>
                <a:lnTo>
                  <a:pt x="12192000" y="0"/>
                </a:lnTo>
                <a:lnTo>
                  <a:pt x="0" y="0"/>
                </a:lnTo>
                <a:lnTo>
                  <a:pt x="0" y="601967"/>
                </a:lnTo>
                <a:close/>
              </a:path>
            </a:pathLst>
          </a:custGeom>
          <a:solidFill>
            <a:srgbClr val="76E3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5209032"/>
            <a:ext cx="3657599" cy="89077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076688" y="524306"/>
            <a:ext cx="1188719" cy="5237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6713205"/>
            <a:ext cx="2033270" cy="145415"/>
          </a:xfrm>
          <a:custGeom>
            <a:avLst/>
            <a:gdLst/>
            <a:ahLst/>
            <a:cxnLst/>
            <a:rect l="l" t="t" r="r" b="b"/>
            <a:pathLst>
              <a:path w="2033270" h="145415">
                <a:moveTo>
                  <a:pt x="0" y="144794"/>
                </a:moveTo>
                <a:lnTo>
                  <a:pt x="2032826" y="144794"/>
                </a:lnTo>
                <a:lnTo>
                  <a:pt x="2032826" y="0"/>
                </a:lnTo>
                <a:lnTo>
                  <a:pt x="0" y="0"/>
                </a:lnTo>
                <a:lnTo>
                  <a:pt x="0" y="144794"/>
                </a:lnTo>
                <a:close/>
              </a:path>
            </a:pathLst>
          </a:custGeom>
          <a:solidFill>
            <a:srgbClr val="E1B8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32826" y="6713205"/>
            <a:ext cx="2033270" cy="145415"/>
          </a:xfrm>
          <a:custGeom>
            <a:avLst/>
            <a:gdLst/>
            <a:ahLst/>
            <a:cxnLst/>
            <a:rect l="l" t="t" r="r" b="b"/>
            <a:pathLst>
              <a:path w="2033270" h="145415">
                <a:moveTo>
                  <a:pt x="0" y="144794"/>
                </a:moveTo>
                <a:lnTo>
                  <a:pt x="2032826" y="144794"/>
                </a:lnTo>
                <a:lnTo>
                  <a:pt x="2032826" y="0"/>
                </a:lnTo>
                <a:lnTo>
                  <a:pt x="0" y="0"/>
                </a:lnTo>
                <a:lnTo>
                  <a:pt x="0" y="144794"/>
                </a:lnTo>
                <a:close/>
              </a:path>
            </a:pathLst>
          </a:custGeom>
          <a:solidFill>
            <a:srgbClr val="DB60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65654" y="6713205"/>
            <a:ext cx="2033270" cy="145415"/>
          </a:xfrm>
          <a:custGeom>
            <a:avLst/>
            <a:gdLst/>
            <a:ahLst/>
            <a:cxnLst/>
            <a:rect l="l" t="t" r="r" b="b"/>
            <a:pathLst>
              <a:path w="2033270" h="145415">
                <a:moveTo>
                  <a:pt x="0" y="144794"/>
                </a:moveTo>
                <a:lnTo>
                  <a:pt x="2032826" y="144794"/>
                </a:lnTo>
                <a:lnTo>
                  <a:pt x="2032826" y="0"/>
                </a:lnTo>
                <a:lnTo>
                  <a:pt x="0" y="0"/>
                </a:lnTo>
                <a:lnTo>
                  <a:pt x="0" y="144794"/>
                </a:lnTo>
                <a:close/>
              </a:path>
            </a:pathLst>
          </a:custGeom>
          <a:solidFill>
            <a:srgbClr val="2F54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098480" y="6713205"/>
            <a:ext cx="2033270" cy="145415"/>
          </a:xfrm>
          <a:custGeom>
            <a:avLst/>
            <a:gdLst/>
            <a:ahLst/>
            <a:cxnLst/>
            <a:rect l="l" t="t" r="r" b="b"/>
            <a:pathLst>
              <a:path w="2033270" h="145415">
                <a:moveTo>
                  <a:pt x="0" y="144794"/>
                </a:moveTo>
                <a:lnTo>
                  <a:pt x="2032830" y="144794"/>
                </a:lnTo>
                <a:lnTo>
                  <a:pt x="2032830" y="0"/>
                </a:lnTo>
                <a:lnTo>
                  <a:pt x="0" y="0"/>
                </a:lnTo>
                <a:lnTo>
                  <a:pt x="0" y="144794"/>
                </a:lnTo>
                <a:close/>
              </a:path>
            </a:pathLst>
          </a:custGeom>
          <a:solidFill>
            <a:srgbClr val="428F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31310" y="6713205"/>
            <a:ext cx="2033270" cy="145415"/>
          </a:xfrm>
          <a:custGeom>
            <a:avLst/>
            <a:gdLst/>
            <a:ahLst/>
            <a:cxnLst/>
            <a:rect l="l" t="t" r="r" b="b"/>
            <a:pathLst>
              <a:path w="2033270" h="145415">
                <a:moveTo>
                  <a:pt x="0" y="144794"/>
                </a:moveTo>
                <a:lnTo>
                  <a:pt x="2032826" y="144794"/>
                </a:lnTo>
                <a:lnTo>
                  <a:pt x="2032826" y="0"/>
                </a:lnTo>
                <a:lnTo>
                  <a:pt x="0" y="0"/>
                </a:lnTo>
                <a:lnTo>
                  <a:pt x="0" y="144794"/>
                </a:lnTo>
                <a:close/>
              </a:path>
            </a:pathLst>
          </a:custGeom>
          <a:solidFill>
            <a:srgbClr val="941C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164136" y="6713205"/>
            <a:ext cx="2028189" cy="145415"/>
          </a:xfrm>
          <a:custGeom>
            <a:avLst/>
            <a:gdLst/>
            <a:ahLst/>
            <a:cxnLst/>
            <a:rect l="l" t="t" r="r" b="b"/>
            <a:pathLst>
              <a:path w="2028190" h="145415">
                <a:moveTo>
                  <a:pt x="0" y="144794"/>
                </a:moveTo>
                <a:lnTo>
                  <a:pt x="2027862" y="144794"/>
                </a:lnTo>
                <a:lnTo>
                  <a:pt x="2027862" y="0"/>
                </a:lnTo>
                <a:lnTo>
                  <a:pt x="0" y="0"/>
                </a:lnTo>
                <a:lnTo>
                  <a:pt x="0" y="144794"/>
                </a:lnTo>
                <a:close/>
              </a:path>
            </a:pathLst>
          </a:custGeom>
          <a:solidFill>
            <a:srgbClr val="52A2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12"/>
            <a:ext cx="12192000" cy="118337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571" y="0"/>
            <a:ext cx="12187428" cy="85267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625596" y="102870"/>
            <a:ext cx="0" cy="629920"/>
          </a:xfrm>
          <a:custGeom>
            <a:avLst/>
            <a:gdLst/>
            <a:ahLst/>
            <a:cxnLst/>
            <a:rect l="l" t="t" r="r" b="b"/>
            <a:pathLst>
              <a:path h="629920">
                <a:moveTo>
                  <a:pt x="0" y="0"/>
                </a:moveTo>
                <a:lnTo>
                  <a:pt x="0" y="629412"/>
                </a:lnTo>
              </a:path>
            </a:pathLst>
          </a:custGeom>
          <a:ln w="457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462528" y="2020823"/>
            <a:ext cx="5056593" cy="423138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012391" y="2504350"/>
            <a:ext cx="3956685" cy="3162935"/>
          </a:xfrm>
          <a:custGeom>
            <a:avLst/>
            <a:gdLst/>
            <a:ahLst/>
            <a:cxnLst/>
            <a:rect l="l" t="t" r="r" b="b"/>
            <a:pathLst>
              <a:path w="3956684" h="3162935">
                <a:moveTo>
                  <a:pt x="644994" y="0"/>
                </a:moveTo>
                <a:lnTo>
                  <a:pt x="598765" y="2754"/>
                </a:lnTo>
                <a:lnTo>
                  <a:pt x="553660" y="9752"/>
                </a:lnTo>
                <a:lnTo>
                  <a:pt x="509900" y="20808"/>
                </a:lnTo>
                <a:lnTo>
                  <a:pt x="467706" y="35734"/>
                </a:lnTo>
                <a:lnTo>
                  <a:pt x="427299" y="54343"/>
                </a:lnTo>
                <a:lnTo>
                  <a:pt x="388901" y="76447"/>
                </a:lnTo>
                <a:lnTo>
                  <a:pt x="352732" y="101859"/>
                </a:lnTo>
                <a:lnTo>
                  <a:pt x="319015" y="130392"/>
                </a:lnTo>
                <a:lnTo>
                  <a:pt x="287971" y="161858"/>
                </a:lnTo>
                <a:lnTo>
                  <a:pt x="259820" y="196071"/>
                </a:lnTo>
                <a:lnTo>
                  <a:pt x="234783" y="232844"/>
                </a:lnTo>
                <a:lnTo>
                  <a:pt x="213084" y="271988"/>
                </a:lnTo>
                <a:lnTo>
                  <a:pt x="194941" y="313317"/>
                </a:lnTo>
                <a:lnTo>
                  <a:pt x="180578" y="356643"/>
                </a:lnTo>
                <a:lnTo>
                  <a:pt x="170214" y="401780"/>
                </a:lnTo>
                <a:lnTo>
                  <a:pt x="164072" y="448539"/>
                </a:lnTo>
                <a:lnTo>
                  <a:pt x="1677" y="2398307"/>
                </a:lnTo>
                <a:lnTo>
                  <a:pt x="0" y="2445438"/>
                </a:lnTo>
                <a:lnTo>
                  <a:pt x="2754" y="2491667"/>
                </a:lnTo>
                <a:lnTo>
                  <a:pt x="9752" y="2536773"/>
                </a:lnTo>
                <a:lnTo>
                  <a:pt x="20808" y="2580534"/>
                </a:lnTo>
                <a:lnTo>
                  <a:pt x="35734" y="2622729"/>
                </a:lnTo>
                <a:lnTo>
                  <a:pt x="54343" y="2663137"/>
                </a:lnTo>
                <a:lnTo>
                  <a:pt x="76447" y="2701536"/>
                </a:lnTo>
                <a:lnTo>
                  <a:pt x="101859" y="2737705"/>
                </a:lnTo>
                <a:lnTo>
                  <a:pt x="130392" y="2771423"/>
                </a:lnTo>
                <a:lnTo>
                  <a:pt x="161858" y="2802469"/>
                </a:lnTo>
                <a:lnTo>
                  <a:pt x="196071" y="2830621"/>
                </a:lnTo>
                <a:lnTo>
                  <a:pt x="232844" y="2855658"/>
                </a:lnTo>
                <a:lnTo>
                  <a:pt x="271988" y="2877359"/>
                </a:lnTo>
                <a:lnTo>
                  <a:pt x="313317" y="2895502"/>
                </a:lnTo>
                <a:lnTo>
                  <a:pt x="356643" y="2909866"/>
                </a:lnTo>
                <a:lnTo>
                  <a:pt x="401780" y="2920230"/>
                </a:lnTo>
                <a:lnTo>
                  <a:pt x="448539" y="2926373"/>
                </a:lnTo>
                <a:lnTo>
                  <a:pt x="3264218" y="3160878"/>
                </a:lnTo>
                <a:lnTo>
                  <a:pt x="3311349" y="3162558"/>
                </a:lnTo>
                <a:lnTo>
                  <a:pt x="3357578" y="3159805"/>
                </a:lnTo>
                <a:lnTo>
                  <a:pt x="3402684" y="3152807"/>
                </a:lnTo>
                <a:lnTo>
                  <a:pt x="3446445" y="3141752"/>
                </a:lnTo>
                <a:lnTo>
                  <a:pt x="3488640" y="3126826"/>
                </a:lnTo>
                <a:lnTo>
                  <a:pt x="3529047" y="3108218"/>
                </a:lnTo>
                <a:lnTo>
                  <a:pt x="3567446" y="3086114"/>
                </a:lnTo>
                <a:lnTo>
                  <a:pt x="3603615" y="3060701"/>
                </a:lnTo>
                <a:lnTo>
                  <a:pt x="3637333" y="3032168"/>
                </a:lnTo>
                <a:lnTo>
                  <a:pt x="3668378" y="3000700"/>
                </a:lnTo>
                <a:lnTo>
                  <a:pt x="3696529" y="2966487"/>
                </a:lnTo>
                <a:lnTo>
                  <a:pt x="3721565" y="2929714"/>
                </a:lnTo>
                <a:lnTo>
                  <a:pt x="3743265" y="2890569"/>
                </a:lnTo>
                <a:lnTo>
                  <a:pt x="3761406" y="2849239"/>
                </a:lnTo>
                <a:lnTo>
                  <a:pt x="3775769" y="2805912"/>
                </a:lnTo>
                <a:lnTo>
                  <a:pt x="3786131" y="2760775"/>
                </a:lnTo>
                <a:lnTo>
                  <a:pt x="3792271" y="2714016"/>
                </a:lnTo>
                <a:lnTo>
                  <a:pt x="3954666" y="764248"/>
                </a:lnTo>
                <a:lnTo>
                  <a:pt x="3956346" y="717117"/>
                </a:lnTo>
                <a:lnTo>
                  <a:pt x="3953593" y="670888"/>
                </a:lnTo>
                <a:lnTo>
                  <a:pt x="3946595" y="625782"/>
                </a:lnTo>
                <a:lnTo>
                  <a:pt x="3935540" y="582022"/>
                </a:lnTo>
                <a:lnTo>
                  <a:pt x="3920615" y="539827"/>
                </a:lnTo>
                <a:lnTo>
                  <a:pt x="3902006" y="499419"/>
                </a:lnTo>
                <a:lnTo>
                  <a:pt x="3879902" y="461020"/>
                </a:lnTo>
                <a:lnTo>
                  <a:pt x="3854490" y="424851"/>
                </a:lnTo>
                <a:lnTo>
                  <a:pt x="3825956" y="391134"/>
                </a:lnTo>
                <a:lnTo>
                  <a:pt x="3794489" y="360088"/>
                </a:lnTo>
                <a:lnTo>
                  <a:pt x="3760275" y="331937"/>
                </a:lnTo>
                <a:lnTo>
                  <a:pt x="3723502" y="306901"/>
                </a:lnTo>
                <a:lnTo>
                  <a:pt x="3684357" y="285202"/>
                </a:lnTo>
                <a:lnTo>
                  <a:pt x="3643027" y="267060"/>
                </a:lnTo>
                <a:lnTo>
                  <a:pt x="3599700" y="252698"/>
                </a:lnTo>
                <a:lnTo>
                  <a:pt x="3554564" y="242335"/>
                </a:lnTo>
                <a:lnTo>
                  <a:pt x="3507804" y="236195"/>
                </a:lnTo>
                <a:lnTo>
                  <a:pt x="692125" y="1677"/>
                </a:lnTo>
                <a:lnTo>
                  <a:pt x="644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960444" y="2638018"/>
            <a:ext cx="4096346" cy="304243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8285944" y="6216449"/>
            <a:ext cx="328549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57225" marR="5080" indent="-657860">
              <a:lnSpc>
                <a:spcPct val="100000"/>
              </a:lnSpc>
              <a:spcBef>
                <a:spcPts val="95"/>
              </a:spcBef>
            </a:pPr>
            <a:r>
              <a:rPr sz="1100" spc="-5" dirty="0">
                <a:solidFill>
                  <a:srgbClr val="1F4E79"/>
                </a:solidFill>
                <a:latin typeface="Calibri"/>
                <a:cs typeface="Calibri"/>
              </a:rPr>
              <a:t>Water Utilities Source: EPA SDWIS Federal Reports Search  www3.epa.gov/enviro/facts/sdwis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368209" y="6205851"/>
            <a:ext cx="31889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11505" marR="5080" indent="-612140">
              <a:lnSpc>
                <a:spcPct val="100000"/>
              </a:lnSpc>
              <a:spcBef>
                <a:spcPts val="95"/>
              </a:spcBef>
            </a:pPr>
            <a:r>
              <a:rPr sz="1100" spc="-5" dirty="0">
                <a:solidFill>
                  <a:srgbClr val="1F4E79"/>
                </a:solidFill>
                <a:latin typeface="Calibri"/>
                <a:cs typeface="Calibri"/>
              </a:rPr>
              <a:t>Electric </a:t>
            </a:r>
            <a:r>
              <a:rPr sz="1100" spc="-10" dirty="0">
                <a:solidFill>
                  <a:srgbClr val="1F4E79"/>
                </a:solidFill>
                <a:latin typeface="Calibri"/>
                <a:cs typeface="Calibri"/>
              </a:rPr>
              <a:t>Utilities </a:t>
            </a:r>
            <a:r>
              <a:rPr sz="1100" spc="-5" dirty="0">
                <a:solidFill>
                  <a:srgbClr val="1F4E79"/>
                </a:solidFill>
                <a:latin typeface="Calibri"/>
                <a:cs typeface="Calibri"/>
              </a:rPr>
              <a:t>Source: Form EIA-861 detailed data files </a:t>
            </a:r>
            <a:r>
              <a:rPr sz="1100" spc="-5" dirty="0">
                <a:solidFill>
                  <a:srgbClr val="1F4E79"/>
                </a:solidFill>
                <a:latin typeface="Calibri"/>
                <a:cs typeface="Calibri"/>
                <a:hlinkClick r:id="rId13"/>
              </a:rPr>
              <a:t> www.eia.gov/electricity/data/eia8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04510" y="6127761"/>
            <a:ext cx="27628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95"/>
              </a:spcBef>
            </a:pPr>
            <a:r>
              <a:rPr sz="1100" spc="-5" dirty="0">
                <a:solidFill>
                  <a:srgbClr val="1F4E79"/>
                </a:solidFill>
                <a:latin typeface="Calibri"/>
                <a:cs typeface="Calibri"/>
              </a:rPr>
              <a:t>Gas Utilities Source: EPA F.L.I.G.H.T. Greenhouse  Gas Emissions from Large Facilities  Ghgdata.epa.gov/ghgp/main.do#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406640" y="421385"/>
            <a:ext cx="4785334" cy="466648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960824" y="913256"/>
            <a:ext cx="4159250" cy="3581400"/>
          </a:xfrm>
          <a:custGeom>
            <a:avLst/>
            <a:gdLst/>
            <a:ahLst/>
            <a:cxnLst/>
            <a:rect l="l" t="t" r="r" b="b"/>
            <a:pathLst>
              <a:path w="4159250" h="3581400">
                <a:moveTo>
                  <a:pt x="929406" y="0"/>
                </a:moveTo>
                <a:lnTo>
                  <a:pt x="881840" y="1580"/>
                </a:lnTo>
                <a:lnTo>
                  <a:pt x="835155" y="7529"/>
                </a:lnTo>
                <a:lnTo>
                  <a:pt x="789606" y="17681"/>
                </a:lnTo>
                <a:lnTo>
                  <a:pt x="745444" y="31869"/>
                </a:lnTo>
                <a:lnTo>
                  <a:pt x="702923" y="49928"/>
                </a:lnTo>
                <a:lnTo>
                  <a:pt x="662294" y="71691"/>
                </a:lnTo>
                <a:lnTo>
                  <a:pt x="623811" y="96993"/>
                </a:lnTo>
                <a:lnTo>
                  <a:pt x="587725" y="125666"/>
                </a:lnTo>
                <a:lnTo>
                  <a:pt x="554290" y="157547"/>
                </a:lnTo>
                <a:lnTo>
                  <a:pt x="523759" y="192467"/>
                </a:lnTo>
                <a:lnTo>
                  <a:pt x="496382" y="230262"/>
                </a:lnTo>
                <a:lnTo>
                  <a:pt x="472414" y="270765"/>
                </a:lnTo>
                <a:lnTo>
                  <a:pt x="452107" y="313809"/>
                </a:lnTo>
                <a:lnTo>
                  <a:pt x="435713" y="359230"/>
                </a:lnTo>
                <a:lnTo>
                  <a:pt x="423486" y="406861"/>
                </a:lnTo>
                <a:lnTo>
                  <a:pt x="10609" y="2404711"/>
                </a:lnTo>
                <a:lnTo>
                  <a:pt x="2954" y="2453285"/>
                </a:lnTo>
                <a:lnTo>
                  <a:pt x="0" y="2501482"/>
                </a:lnTo>
                <a:lnTo>
                  <a:pt x="1580" y="2549048"/>
                </a:lnTo>
                <a:lnTo>
                  <a:pt x="7529" y="2595733"/>
                </a:lnTo>
                <a:lnTo>
                  <a:pt x="17681" y="2641282"/>
                </a:lnTo>
                <a:lnTo>
                  <a:pt x="31869" y="2685443"/>
                </a:lnTo>
                <a:lnTo>
                  <a:pt x="49928" y="2727965"/>
                </a:lnTo>
                <a:lnTo>
                  <a:pt x="71691" y="2768594"/>
                </a:lnTo>
                <a:lnTo>
                  <a:pt x="96993" y="2807077"/>
                </a:lnTo>
                <a:lnTo>
                  <a:pt x="125666" y="2843162"/>
                </a:lnTo>
                <a:lnTo>
                  <a:pt x="157547" y="2876597"/>
                </a:lnTo>
                <a:lnTo>
                  <a:pt x="192467" y="2907129"/>
                </a:lnTo>
                <a:lnTo>
                  <a:pt x="230262" y="2934505"/>
                </a:lnTo>
                <a:lnTo>
                  <a:pt x="270765" y="2958473"/>
                </a:lnTo>
                <a:lnTo>
                  <a:pt x="313809" y="2978781"/>
                </a:lnTo>
                <a:lnTo>
                  <a:pt x="359230" y="2995174"/>
                </a:lnTo>
                <a:lnTo>
                  <a:pt x="406861" y="3007402"/>
                </a:lnTo>
                <a:lnTo>
                  <a:pt x="3132916" y="3570774"/>
                </a:lnTo>
                <a:lnTo>
                  <a:pt x="3181492" y="3578429"/>
                </a:lnTo>
                <a:lnTo>
                  <a:pt x="3229691" y="3581383"/>
                </a:lnTo>
                <a:lnTo>
                  <a:pt x="3277259" y="3579803"/>
                </a:lnTo>
                <a:lnTo>
                  <a:pt x="3323945" y="3573854"/>
                </a:lnTo>
                <a:lnTo>
                  <a:pt x="3369495" y="3563702"/>
                </a:lnTo>
                <a:lnTo>
                  <a:pt x="3413657" y="3549514"/>
                </a:lnTo>
                <a:lnTo>
                  <a:pt x="3456179" y="3531455"/>
                </a:lnTo>
                <a:lnTo>
                  <a:pt x="3496808" y="3509692"/>
                </a:lnTo>
                <a:lnTo>
                  <a:pt x="3535292" y="3484390"/>
                </a:lnTo>
                <a:lnTo>
                  <a:pt x="3571377" y="3455716"/>
                </a:lnTo>
                <a:lnTo>
                  <a:pt x="3604811" y="3423836"/>
                </a:lnTo>
                <a:lnTo>
                  <a:pt x="3635342" y="3388916"/>
                </a:lnTo>
                <a:lnTo>
                  <a:pt x="3662718" y="3351121"/>
                </a:lnTo>
                <a:lnTo>
                  <a:pt x="3686684" y="3310618"/>
                </a:lnTo>
                <a:lnTo>
                  <a:pt x="3706990" y="3267573"/>
                </a:lnTo>
                <a:lnTo>
                  <a:pt x="3723382" y="3222152"/>
                </a:lnTo>
                <a:lnTo>
                  <a:pt x="3735608" y="3174522"/>
                </a:lnTo>
                <a:lnTo>
                  <a:pt x="4148485" y="1176672"/>
                </a:lnTo>
                <a:lnTo>
                  <a:pt x="4156139" y="1128098"/>
                </a:lnTo>
                <a:lnTo>
                  <a:pt x="4159094" y="1079901"/>
                </a:lnTo>
                <a:lnTo>
                  <a:pt x="4157513" y="1032335"/>
                </a:lnTo>
                <a:lnTo>
                  <a:pt x="4151564" y="985650"/>
                </a:lnTo>
                <a:lnTo>
                  <a:pt x="4141413" y="940101"/>
                </a:lnTo>
                <a:lnTo>
                  <a:pt x="4127225" y="895939"/>
                </a:lnTo>
                <a:lnTo>
                  <a:pt x="4109166" y="853418"/>
                </a:lnTo>
                <a:lnTo>
                  <a:pt x="4087403" y="812789"/>
                </a:lnTo>
                <a:lnTo>
                  <a:pt x="4062102" y="774306"/>
                </a:lnTo>
                <a:lnTo>
                  <a:pt x="4033429" y="738220"/>
                </a:lnTo>
                <a:lnTo>
                  <a:pt x="4001550" y="704785"/>
                </a:lnTo>
                <a:lnTo>
                  <a:pt x="3966630" y="674254"/>
                </a:lnTo>
                <a:lnTo>
                  <a:pt x="3928837" y="646877"/>
                </a:lnTo>
                <a:lnTo>
                  <a:pt x="3888336" y="622909"/>
                </a:lnTo>
                <a:lnTo>
                  <a:pt x="3845292" y="602602"/>
                </a:lnTo>
                <a:lnTo>
                  <a:pt x="3799873" y="586208"/>
                </a:lnTo>
                <a:lnTo>
                  <a:pt x="3752245" y="573981"/>
                </a:lnTo>
                <a:lnTo>
                  <a:pt x="1026177" y="10609"/>
                </a:lnTo>
                <a:lnTo>
                  <a:pt x="977603" y="2954"/>
                </a:lnTo>
                <a:lnTo>
                  <a:pt x="9294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132698" y="1216939"/>
            <a:ext cx="3901552" cy="294881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083483" y="1137765"/>
            <a:ext cx="2344074" cy="73285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789980" y="2759721"/>
            <a:ext cx="2588780" cy="46395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069068" y="4906517"/>
            <a:ext cx="1206245" cy="120700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426374" y="149374"/>
            <a:ext cx="1105090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0" u="none" spc="-5" dirty="0">
                <a:solidFill>
                  <a:srgbClr val="FFFFFF"/>
                </a:solidFill>
                <a:latin typeface="Calibri"/>
                <a:cs typeface="Calibri"/>
              </a:rPr>
              <a:t>Compound </a:t>
            </a:r>
            <a:r>
              <a:rPr sz="2800" b="0" u="none" spc="-15" dirty="0">
                <a:solidFill>
                  <a:srgbClr val="FFFFFF"/>
                </a:solidFill>
                <a:latin typeface="Calibri"/>
                <a:cs typeface="Calibri"/>
              </a:rPr>
              <a:t>extremes </a:t>
            </a:r>
            <a:r>
              <a:rPr sz="2800" b="0" u="none" spc="-5" dirty="0">
                <a:solidFill>
                  <a:srgbClr val="FFFFFF"/>
                </a:solidFill>
                <a:latin typeface="Calibri"/>
                <a:cs typeface="Calibri"/>
              </a:rPr>
              <a:t>also </a:t>
            </a:r>
            <a:r>
              <a:rPr sz="2800" b="0" u="none" spc="-10" dirty="0">
                <a:solidFill>
                  <a:srgbClr val="FFFFFF"/>
                </a:solidFill>
                <a:latin typeface="Calibri"/>
                <a:cs typeface="Calibri"/>
              </a:rPr>
              <a:t>increase </a:t>
            </a:r>
            <a:r>
              <a:rPr sz="2800" b="0" u="none" spc="-5" dirty="0">
                <a:solidFill>
                  <a:srgbClr val="FFFFFF"/>
                </a:solidFill>
                <a:latin typeface="Calibri"/>
                <a:cs typeface="Calibri"/>
              </a:rPr>
              <a:t>the risk of </a:t>
            </a:r>
            <a:r>
              <a:rPr sz="2800" b="0" u="none" spc="-10" dirty="0">
                <a:solidFill>
                  <a:srgbClr val="FFFFFF"/>
                </a:solidFill>
                <a:latin typeface="Calibri"/>
                <a:cs typeface="Calibri"/>
              </a:rPr>
              <a:t>cascading </a:t>
            </a:r>
            <a:r>
              <a:rPr sz="2800" b="0" u="none" spc="-15" dirty="0">
                <a:solidFill>
                  <a:srgbClr val="FFFFFF"/>
                </a:solidFill>
                <a:latin typeface="Calibri"/>
                <a:cs typeface="Calibri"/>
              </a:rPr>
              <a:t>infrastructure</a:t>
            </a:r>
            <a:r>
              <a:rPr sz="2800" b="0" u="none" spc="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0" u="none" spc="-15" dirty="0">
                <a:solidFill>
                  <a:srgbClr val="FFFFFF"/>
                </a:solidFill>
                <a:latin typeface="Calibri"/>
                <a:cs typeface="Calibri"/>
              </a:rPr>
              <a:t>failure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673310" y="3509998"/>
            <a:ext cx="1565275" cy="59726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961012" y="5124844"/>
            <a:ext cx="1607375" cy="28390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969124" y="3656444"/>
            <a:ext cx="1578546" cy="47275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1378196" y="6103619"/>
            <a:ext cx="813803" cy="75438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1437632" y="6140208"/>
            <a:ext cx="754367" cy="71779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1671555" y="6396990"/>
            <a:ext cx="520700" cy="460375"/>
          </a:xfrm>
          <a:custGeom>
            <a:avLst/>
            <a:gdLst/>
            <a:ahLst/>
            <a:cxnLst/>
            <a:rect l="l" t="t" r="r" b="b"/>
            <a:pathLst>
              <a:path w="520700" h="460375">
                <a:moveTo>
                  <a:pt x="443737" y="0"/>
                </a:moveTo>
                <a:lnTo>
                  <a:pt x="76707" y="0"/>
                </a:lnTo>
                <a:lnTo>
                  <a:pt x="46848" y="6027"/>
                </a:lnTo>
                <a:lnTo>
                  <a:pt x="22466" y="22466"/>
                </a:lnTo>
                <a:lnTo>
                  <a:pt x="6027" y="46848"/>
                </a:lnTo>
                <a:lnTo>
                  <a:pt x="0" y="76708"/>
                </a:lnTo>
                <a:lnTo>
                  <a:pt x="0" y="460248"/>
                </a:lnTo>
                <a:lnTo>
                  <a:pt x="520445" y="460248"/>
                </a:lnTo>
                <a:lnTo>
                  <a:pt x="520445" y="76708"/>
                </a:lnTo>
                <a:lnTo>
                  <a:pt x="514418" y="46848"/>
                </a:lnTo>
                <a:lnTo>
                  <a:pt x="497979" y="22466"/>
                </a:lnTo>
                <a:lnTo>
                  <a:pt x="473597" y="6027"/>
                </a:lnTo>
                <a:lnTo>
                  <a:pt x="4437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11868082" y="6482386"/>
            <a:ext cx="140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808080"/>
                </a:solidFill>
                <a:latin typeface="Arial"/>
                <a:cs typeface="Arial"/>
              </a:rPr>
              <a:t>4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296833" y="5779858"/>
            <a:ext cx="333692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b="1" spc="-5" dirty="0">
                <a:solidFill>
                  <a:srgbClr val="FFFFFF"/>
                </a:solidFill>
                <a:latin typeface="Arial"/>
                <a:cs typeface="Arial"/>
              </a:rPr>
              <a:t>THANK</a:t>
            </a:r>
            <a:r>
              <a:rPr sz="44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b="1" spc="-5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endParaRPr sz="4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10061" y="0"/>
            <a:ext cx="9772015" cy="6858000"/>
          </a:xfrm>
          <a:custGeom>
            <a:avLst/>
            <a:gdLst/>
            <a:ahLst/>
            <a:cxnLst/>
            <a:rect l="l" t="t" r="r" b="b"/>
            <a:pathLst>
              <a:path w="9772015" h="6858000">
                <a:moveTo>
                  <a:pt x="8349627" y="0"/>
                </a:moveTo>
                <a:lnTo>
                  <a:pt x="1422247" y="0"/>
                </a:lnTo>
                <a:lnTo>
                  <a:pt x="1269276" y="165100"/>
                </a:lnTo>
                <a:lnTo>
                  <a:pt x="1236595" y="203200"/>
                </a:lnTo>
                <a:lnTo>
                  <a:pt x="1204273" y="241300"/>
                </a:lnTo>
                <a:lnTo>
                  <a:pt x="1172313" y="279400"/>
                </a:lnTo>
                <a:lnTo>
                  <a:pt x="1140718" y="317500"/>
                </a:lnTo>
                <a:lnTo>
                  <a:pt x="1109491" y="355600"/>
                </a:lnTo>
                <a:lnTo>
                  <a:pt x="1078634" y="393700"/>
                </a:lnTo>
                <a:lnTo>
                  <a:pt x="1048150" y="431800"/>
                </a:lnTo>
                <a:lnTo>
                  <a:pt x="1018042" y="469900"/>
                </a:lnTo>
                <a:lnTo>
                  <a:pt x="988313" y="508000"/>
                </a:lnTo>
                <a:lnTo>
                  <a:pt x="958965" y="546100"/>
                </a:lnTo>
                <a:lnTo>
                  <a:pt x="930001" y="584200"/>
                </a:lnTo>
                <a:lnTo>
                  <a:pt x="901425" y="622300"/>
                </a:lnTo>
                <a:lnTo>
                  <a:pt x="873238" y="660400"/>
                </a:lnTo>
                <a:lnTo>
                  <a:pt x="845443" y="698500"/>
                </a:lnTo>
                <a:lnTo>
                  <a:pt x="818044" y="736600"/>
                </a:lnTo>
                <a:lnTo>
                  <a:pt x="791044" y="787400"/>
                </a:lnTo>
                <a:lnTo>
                  <a:pt x="764444" y="825500"/>
                </a:lnTo>
                <a:lnTo>
                  <a:pt x="738247" y="863600"/>
                </a:lnTo>
                <a:lnTo>
                  <a:pt x="712457" y="901700"/>
                </a:lnTo>
                <a:lnTo>
                  <a:pt x="687076" y="952500"/>
                </a:lnTo>
                <a:lnTo>
                  <a:pt x="662108" y="990600"/>
                </a:lnTo>
                <a:lnTo>
                  <a:pt x="637554" y="1028700"/>
                </a:lnTo>
                <a:lnTo>
                  <a:pt x="613417" y="1079500"/>
                </a:lnTo>
                <a:lnTo>
                  <a:pt x="589701" y="1117600"/>
                </a:lnTo>
                <a:lnTo>
                  <a:pt x="566408" y="1155700"/>
                </a:lnTo>
                <a:lnTo>
                  <a:pt x="543541" y="1206500"/>
                </a:lnTo>
                <a:lnTo>
                  <a:pt x="521102" y="1244600"/>
                </a:lnTo>
                <a:lnTo>
                  <a:pt x="499095" y="1295400"/>
                </a:lnTo>
                <a:lnTo>
                  <a:pt x="477522" y="1333500"/>
                </a:lnTo>
                <a:lnTo>
                  <a:pt x="456386" y="1384300"/>
                </a:lnTo>
                <a:lnTo>
                  <a:pt x="435689" y="1422400"/>
                </a:lnTo>
                <a:lnTo>
                  <a:pt x="415435" y="1473200"/>
                </a:lnTo>
                <a:lnTo>
                  <a:pt x="395627" y="1511300"/>
                </a:lnTo>
                <a:lnTo>
                  <a:pt x="376266" y="1562100"/>
                </a:lnTo>
                <a:lnTo>
                  <a:pt x="357357" y="1612900"/>
                </a:lnTo>
                <a:lnTo>
                  <a:pt x="338901" y="1651000"/>
                </a:lnTo>
                <a:lnTo>
                  <a:pt x="320901" y="1701800"/>
                </a:lnTo>
                <a:lnTo>
                  <a:pt x="303360" y="1739900"/>
                </a:lnTo>
                <a:lnTo>
                  <a:pt x="286282" y="1790700"/>
                </a:lnTo>
                <a:lnTo>
                  <a:pt x="269668" y="1841500"/>
                </a:lnTo>
                <a:lnTo>
                  <a:pt x="253522" y="1879600"/>
                </a:lnTo>
                <a:lnTo>
                  <a:pt x="237845" y="1930400"/>
                </a:lnTo>
                <a:lnTo>
                  <a:pt x="222642" y="1981200"/>
                </a:lnTo>
                <a:lnTo>
                  <a:pt x="207915" y="2032000"/>
                </a:lnTo>
                <a:lnTo>
                  <a:pt x="193666" y="2070100"/>
                </a:lnTo>
                <a:lnTo>
                  <a:pt x="179899" y="2120900"/>
                </a:lnTo>
                <a:lnTo>
                  <a:pt x="166616" y="2171700"/>
                </a:lnTo>
                <a:lnTo>
                  <a:pt x="153820" y="2222500"/>
                </a:lnTo>
                <a:lnTo>
                  <a:pt x="141513" y="2273300"/>
                </a:lnTo>
                <a:lnTo>
                  <a:pt x="129699" y="2311400"/>
                </a:lnTo>
                <a:lnTo>
                  <a:pt x="118380" y="2362200"/>
                </a:lnTo>
                <a:lnTo>
                  <a:pt x="107559" y="2413000"/>
                </a:lnTo>
                <a:lnTo>
                  <a:pt x="97239" y="2463800"/>
                </a:lnTo>
                <a:lnTo>
                  <a:pt x="87423" y="2514600"/>
                </a:lnTo>
                <a:lnTo>
                  <a:pt x="78112" y="2565400"/>
                </a:lnTo>
                <a:lnTo>
                  <a:pt x="69311" y="2616200"/>
                </a:lnTo>
                <a:lnTo>
                  <a:pt x="61022" y="2667000"/>
                </a:lnTo>
                <a:lnTo>
                  <a:pt x="53248" y="2717800"/>
                </a:lnTo>
                <a:lnTo>
                  <a:pt x="45991" y="2768600"/>
                </a:lnTo>
                <a:lnTo>
                  <a:pt x="39254" y="2819400"/>
                </a:lnTo>
                <a:lnTo>
                  <a:pt x="33040" y="2870200"/>
                </a:lnTo>
                <a:lnTo>
                  <a:pt x="27352" y="2921000"/>
                </a:lnTo>
                <a:lnTo>
                  <a:pt x="22192" y="2971800"/>
                </a:lnTo>
                <a:lnTo>
                  <a:pt x="17564" y="3022600"/>
                </a:lnTo>
                <a:lnTo>
                  <a:pt x="13470" y="3073400"/>
                </a:lnTo>
                <a:lnTo>
                  <a:pt x="9913" y="3124200"/>
                </a:lnTo>
                <a:lnTo>
                  <a:pt x="6895" y="3175000"/>
                </a:lnTo>
                <a:lnTo>
                  <a:pt x="4420" y="3225800"/>
                </a:lnTo>
                <a:lnTo>
                  <a:pt x="2490" y="3276600"/>
                </a:lnTo>
                <a:lnTo>
                  <a:pt x="1108" y="3327400"/>
                </a:lnTo>
                <a:lnTo>
                  <a:pt x="277" y="3378200"/>
                </a:lnTo>
                <a:lnTo>
                  <a:pt x="0" y="3429000"/>
                </a:lnTo>
                <a:lnTo>
                  <a:pt x="277" y="3492500"/>
                </a:lnTo>
                <a:lnTo>
                  <a:pt x="1108" y="3543300"/>
                </a:lnTo>
                <a:lnTo>
                  <a:pt x="2490" y="3594100"/>
                </a:lnTo>
                <a:lnTo>
                  <a:pt x="4420" y="3644900"/>
                </a:lnTo>
                <a:lnTo>
                  <a:pt x="6895" y="3695700"/>
                </a:lnTo>
                <a:lnTo>
                  <a:pt x="9913" y="3746500"/>
                </a:lnTo>
                <a:lnTo>
                  <a:pt x="13470" y="3797300"/>
                </a:lnTo>
                <a:lnTo>
                  <a:pt x="17564" y="3848100"/>
                </a:lnTo>
                <a:lnTo>
                  <a:pt x="22192" y="3898900"/>
                </a:lnTo>
                <a:lnTo>
                  <a:pt x="27352" y="3949700"/>
                </a:lnTo>
                <a:lnTo>
                  <a:pt x="33040" y="4000500"/>
                </a:lnTo>
                <a:lnTo>
                  <a:pt x="39254" y="4051300"/>
                </a:lnTo>
                <a:lnTo>
                  <a:pt x="45991" y="4102100"/>
                </a:lnTo>
                <a:lnTo>
                  <a:pt x="53248" y="4152900"/>
                </a:lnTo>
                <a:lnTo>
                  <a:pt x="61022" y="4203700"/>
                </a:lnTo>
                <a:lnTo>
                  <a:pt x="69311" y="4254500"/>
                </a:lnTo>
                <a:lnTo>
                  <a:pt x="78112" y="4305300"/>
                </a:lnTo>
                <a:lnTo>
                  <a:pt x="87423" y="4356100"/>
                </a:lnTo>
                <a:lnTo>
                  <a:pt x="97239" y="4406900"/>
                </a:lnTo>
                <a:lnTo>
                  <a:pt x="107559" y="4457700"/>
                </a:lnTo>
                <a:lnTo>
                  <a:pt x="118380" y="4508500"/>
                </a:lnTo>
                <a:lnTo>
                  <a:pt x="129699" y="4559300"/>
                </a:lnTo>
                <a:lnTo>
                  <a:pt x="141513" y="4597400"/>
                </a:lnTo>
                <a:lnTo>
                  <a:pt x="153820" y="4648200"/>
                </a:lnTo>
                <a:lnTo>
                  <a:pt x="166616" y="4699000"/>
                </a:lnTo>
                <a:lnTo>
                  <a:pt x="179899" y="4749800"/>
                </a:lnTo>
                <a:lnTo>
                  <a:pt x="193666" y="4800600"/>
                </a:lnTo>
                <a:lnTo>
                  <a:pt x="207915" y="4838700"/>
                </a:lnTo>
                <a:lnTo>
                  <a:pt x="222642" y="4889500"/>
                </a:lnTo>
                <a:lnTo>
                  <a:pt x="237845" y="4940300"/>
                </a:lnTo>
                <a:lnTo>
                  <a:pt x="253522" y="4991100"/>
                </a:lnTo>
                <a:lnTo>
                  <a:pt x="269668" y="5029200"/>
                </a:lnTo>
                <a:lnTo>
                  <a:pt x="286282" y="5080000"/>
                </a:lnTo>
                <a:lnTo>
                  <a:pt x="303360" y="5130800"/>
                </a:lnTo>
                <a:lnTo>
                  <a:pt x="320901" y="5168900"/>
                </a:lnTo>
                <a:lnTo>
                  <a:pt x="338901" y="5219700"/>
                </a:lnTo>
                <a:lnTo>
                  <a:pt x="357357" y="5257800"/>
                </a:lnTo>
                <a:lnTo>
                  <a:pt x="376266" y="5308600"/>
                </a:lnTo>
                <a:lnTo>
                  <a:pt x="395627" y="5359400"/>
                </a:lnTo>
                <a:lnTo>
                  <a:pt x="415435" y="5397500"/>
                </a:lnTo>
                <a:lnTo>
                  <a:pt x="435689" y="5448300"/>
                </a:lnTo>
                <a:lnTo>
                  <a:pt x="456386" y="5486400"/>
                </a:lnTo>
                <a:lnTo>
                  <a:pt x="477522" y="5537200"/>
                </a:lnTo>
                <a:lnTo>
                  <a:pt x="499095" y="5575300"/>
                </a:lnTo>
                <a:lnTo>
                  <a:pt x="521102" y="5626100"/>
                </a:lnTo>
                <a:lnTo>
                  <a:pt x="543541" y="5664200"/>
                </a:lnTo>
                <a:lnTo>
                  <a:pt x="566408" y="5715000"/>
                </a:lnTo>
                <a:lnTo>
                  <a:pt x="589701" y="5753100"/>
                </a:lnTo>
                <a:lnTo>
                  <a:pt x="613417" y="5791200"/>
                </a:lnTo>
                <a:lnTo>
                  <a:pt x="637554" y="5842000"/>
                </a:lnTo>
                <a:lnTo>
                  <a:pt x="662108" y="5880100"/>
                </a:lnTo>
                <a:lnTo>
                  <a:pt x="687076" y="5918200"/>
                </a:lnTo>
                <a:lnTo>
                  <a:pt x="712457" y="5969000"/>
                </a:lnTo>
                <a:lnTo>
                  <a:pt x="738247" y="6007100"/>
                </a:lnTo>
                <a:lnTo>
                  <a:pt x="764444" y="6045200"/>
                </a:lnTo>
                <a:lnTo>
                  <a:pt x="791044" y="6083300"/>
                </a:lnTo>
                <a:lnTo>
                  <a:pt x="818044" y="6134100"/>
                </a:lnTo>
                <a:lnTo>
                  <a:pt x="845443" y="6172200"/>
                </a:lnTo>
                <a:lnTo>
                  <a:pt x="873238" y="6210300"/>
                </a:lnTo>
                <a:lnTo>
                  <a:pt x="901425" y="6248400"/>
                </a:lnTo>
                <a:lnTo>
                  <a:pt x="930001" y="6286500"/>
                </a:lnTo>
                <a:lnTo>
                  <a:pt x="958965" y="6324600"/>
                </a:lnTo>
                <a:lnTo>
                  <a:pt x="988313" y="6362700"/>
                </a:lnTo>
                <a:lnTo>
                  <a:pt x="1018042" y="6400800"/>
                </a:lnTo>
                <a:lnTo>
                  <a:pt x="1048150" y="6438900"/>
                </a:lnTo>
                <a:lnTo>
                  <a:pt x="1078634" y="6477000"/>
                </a:lnTo>
                <a:lnTo>
                  <a:pt x="1109491" y="6515100"/>
                </a:lnTo>
                <a:lnTo>
                  <a:pt x="1140718" y="6553200"/>
                </a:lnTo>
                <a:lnTo>
                  <a:pt x="1172313" y="6591300"/>
                </a:lnTo>
                <a:lnTo>
                  <a:pt x="1204273" y="6629400"/>
                </a:lnTo>
                <a:lnTo>
                  <a:pt x="1236595" y="6667500"/>
                </a:lnTo>
                <a:lnTo>
                  <a:pt x="1269276" y="6705600"/>
                </a:lnTo>
                <a:lnTo>
                  <a:pt x="1422247" y="6858000"/>
                </a:lnTo>
                <a:lnTo>
                  <a:pt x="8349627" y="6858000"/>
                </a:lnTo>
                <a:lnTo>
                  <a:pt x="8502599" y="6705600"/>
                </a:lnTo>
                <a:lnTo>
                  <a:pt x="8535280" y="6667500"/>
                </a:lnTo>
                <a:lnTo>
                  <a:pt x="8567601" y="6629400"/>
                </a:lnTo>
                <a:lnTo>
                  <a:pt x="8599561" y="6591300"/>
                </a:lnTo>
                <a:lnTo>
                  <a:pt x="8631156" y="6553200"/>
                </a:lnTo>
                <a:lnTo>
                  <a:pt x="8662384" y="6515100"/>
                </a:lnTo>
                <a:lnTo>
                  <a:pt x="8693241" y="6477000"/>
                </a:lnTo>
                <a:lnTo>
                  <a:pt x="8723725" y="6438900"/>
                </a:lnTo>
                <a:lnTo>
                  <a:pt x="8753833" y="6400800"/>
                </a:lnTo>
                <a:lnTo>
                  <a:pt x="8783562" y="6362700"/>
                </a:lnTo>
                <a:lnTo>
                  <a:pt x="8812910" y="6324600"/>
                </a:lnTo>
                <a:lnTo>
                  <a:pt x="8841874" y="6286500"/>
                </a:lnTo>
                <a:lnTo>
                  <a:pt x="8870451" y="6248400"/>
                </a:lnTo>
                <a:lnTo>
                  <a:pt x="8898638" y="6210300"/>
                </a:lnTo>
                <a:lnTo>
                  <a:pt x="8926432" y="6172200"/>
                </a:lnTo>
                <a:lnTo>
                  <a:pt x="8953831" y="6134100"/>
                </a:lnTo>
                <a:lnTo>
                  <a:pt x="8980832" y="6083300"/>
                </a:lnTo>
                <a:lnTo>
                  <a:pt x="9007433" y="6045200"/>
                </a:lnTo>
                <a:lnTo>
                  <a:pt x="9033629" y="6007100"/>
                </a:lnTo>
                <a:lnTo>
                  <a:pt x="9059419" y="5969000"/>
                </a:lnTo>
                <a:lnTo>
                  <a:pt x="9084800" y="5918200"/>
                </a:lnTo>
                <a:lnTo>
                  <a:pt x="9109769" y="5880100"/>
                </a:lnTo>
                <a:lnTo>
                  <a:pt x="9134323" y="5842000"/>
                </a:lnTo>
                <a:lnTo>
                  <a:pt x="9158460" y="5791200"/>
                </a:lnTo>
                <a:lnTo>
                  <a:pt x="9182177" y="5753100"/>
                </a:lnTo>
                <a:lnTo>
                  <a:pt x="9205470" y="5715000"/>
                </a:lnTo>
                <a:lnTo>
                  <a:pt x="9228337" y="5664200"/>
                </a:lnTo>
                <a:lnTo>
                  <a:pt x="9250776" y="5626100"/>
                </a:lnTo>
                <a:lnTo>
                  <a:pt x="9272784" y="5575300"/>
                </a:lnTo>
                <a:lnTo>
                  <a:pt x="9294357" y="5537200"/>
                </a:lnTo>
                <a:lnTo>
                  <a:pt x="9315493" y="5486400"/>
                </a:lnTo>
                <a:lnTo>
                  <a:pt x="9336190" y="5448300"/>
                </a:lnTo>
                <a:lnTo>
                  <a:pt x="9356444" y="5397500"/>
                </a:lnTo>
                <a:lnTo>
                  <a:pt x="9376253" y="5359400"/>
                </a:lnTo>
                <a:lnTo>
                  <a:pt x="9395614" y="5308600"/>
                </a:lnTo>
                <a:lnTo>
                  <a:pt x="9414524" y="5257800"/>
                </a:lnTo>
                <a:lnTo>
                  <a:pt x="9432980" y="5219700"/>
                </a:lnTo>
                <a:lnTo>
                  <a:pt x="9450980" y="5168900"/>
                </a:lnTo>
                <a:lnTo>
                  <a:pt x="9468521" y="5130800"/>
                </a:lnTo>
                <a:lnTo>
                  <a:pt x="9485600" y="5080000"/>
                </a:lnTo>
                <a:lnTo>
                  <a:pt x="9502214" y="5029200"/>
                </a:lnTo>
                <a:lnTo>
                  <a:pt x="9518360" y="4991100"/>
                </a:lnTo>
                <a:lnTo>
                  <a:pt x="9534037" y="4940300"/>
                </a:lnTo>
                <a:lnTo>
                  <a:pt x="9549240" y="4889500"/>
                </a:lnTo>
                <a:lnTo>
                  <a:pt x="9563968" y="4838700"/>
                </a:lnTo>
                <a:lnTo>
                  <a:pt x="9578217" y="4800600"/>
                </a:lnTo>
                <a:lnTo>
                  <a:pt x="9591984" y="4749800"/>
                </a:lnTo>
                <a:lnTo>
                  <a:pt x="9605268" y="4699000"/>
                </a:lnTo>
                <a:lnTo>
                  <a:pt x="9618064" y="4648200"/>
                </a:lnTo>
                <a:lnTo>
                  <a:pt x="9630371" y="4597400"/>
                </a:lnTo>
                <a:lnTo>
                  <a:pt x="9642185" y="4559300"/>
                </a:lnTo>
                <a:lnTo>
                  <a:pt x="9653504" y="4508500"/>
                </a:lnTo>
                <a:lnTo>
                  <a:pt x="9664326" y="4457700"/>
                </a:lnTo>
                <a:lnTo>
                  <a:pt x="9674646" y="4406900"/>
                </a:lnTo>
                <a:lnTo>
                  <a:pt x="9684462" y="4356100"/>
                </a:lnTo>
                <a:lnTo>
                  <a:pt x="9693773" y="4305300"/>
                </a:lnTo>
                <a:lnTo>
                  <a:pt x="9702574" y="4254500"/>
                </a:lnTo>
                <a:lnTo>
                  <a:pt x="9710863" y="4203700"/>
                </a:lnTo>
                <a:lnTo>
                  <a:pt x="9718638" y="4152900"/>
                </a:lnTo>
                <a:lnTo>
                  <a:pt x="9725895" y="4102100"/>
                </a:lnTo>
                <a:lnTo>
                  <a:pt x="9732632" y="4051300"/>
                </a:lnTo>
                <a:lnTo>
                  <a:pt x="9738846" y="4000500"/>
                </a:lnTo>
                <a:lnTo>
                  <a:pt x="9744534" y="3949700"/>
                </a:lnTo>
                <a:lnTo>
                  <a:pt x="9749694" y="3898900"/>
                </a:lnTo>
                <a:lnTo>
                  <a:pt x="9754322" y="3848100"/>
                </a:lnTo>
                <a:lnTo>
                  <a:pt x="9758416" y="3797300"/>
                </a:lnTo>
                <a:lnTo>
                  <a:pt x="9761974" y="3746500"/>
                </a:lnTo>
                <a:lnTo>
                  <a:pt x="9764991" y="3695700"/>
                </a:lnTo>
                <a:lnTo>
                  <a:pt x="9767467" y="3644900"/>
                </a:lnTo>
                <a:lnTo>
                  <a:pt x="9769397" y="3594100"/>
                </a:lnTo>
                <a:lnTo>
                  <a:pt x="9770779" y="3543300"/>
                </a:lnTo>
                <a:lnTo>
                  <a:pt x="9771610" y="3492500"/>
                </a:lnTo>
                <a:lnTo>
                  <a:pt x="9771888" y="3429000"/>
                </a:lnTo>
                <a:lnTo>
                  <a:pt x="9771610" y="3378200"/>
                </a:lnTo>
                <a:lnTo>
                  <a:pt x="9770779" y="3327400"/>
                </a:lnTo>
                <a:lnTo>
                  <a:pt x="9769397" y="3276600"/>
                </a:lnTo>
                <a:lnTo>
                  <a:pt x="9767467" y="3225800"/>
                </a:lnTo>
                <a:lnTo>
                  <a:pt x="9764991" y="3175000"/>
                </a:lnTo>
                <a:lnTo>
                  <a:pt x="9761974" y="3124200"/>
                </a:lnTo>
                <a:lnTo>
                  <a:pt x="9758416" y="3073400"/>
                </a:lnTo>
                <a:lnTo>
                  <a:pt x="9754322" y="3022600"/>
                </a:lnTo>
                <a:lnTo>
                  <a:pt x="9749694" y="2971800"/>
                </a:lnTo>
                <a:lnTo>
                  <a:pt x="9744534" y="2921000"/>
                </a:lnTo>
                <a:lnTo>
                  <a:pt x="9738846" y="2870200"/>
                </a:lnTo>
                <a:lnTo>
                  <a:pt x="9732632" y="2819400"/>
                </a:lnTo>
                <a:lnTo>
                  <a:pt x="9725895" y="2768600"/>
                </a:lnTo>
                <a:lnTo>
                  <a:pt x="9718638" y="2717800"/>
                </a:lnTo>
                <a:lnTo>
                  <a:pt x="9710863" y="2667000"/>
                </a:lnTo>
                <a:lnTo>
                  <a:pt x="9702574" y="2616200"/>
                </a:lnTo>
                <a:lnTo>
                  <a:pt x="9693773" y="2565400"/>
                </a:lnTo>
                <a:lnTo>
                  <a:pt x="9684462" y="2514600"/>
                </a:lnTo>
                <a:lnTo>
                  <a:pt x="9674646" y="2463800"/>
                </a:lnTo>
                <a:lnTo>
                  <a:pt x="9664326" y="2413000"/>
                </a:lnTo>
                <a:lnTo>
                  <a:pt x="9653504" y="2362200"/>
                </a:lnTo>
                <a:lnTo>
                  <a:pt x="9642185" y="2311400"/>
                </a:lnTo>
                <a:lnTo>
                  <a:pt x="9630371" y="2273300"/>
                </a:lnTo>
                <a:lnTo>
                  <a:pt x="9618064" y="2222500"/>
                </a:lnTo>
                <a:lnTo>
                  <a:pt x="9605268" y="2171700"/>
                </a:lnTo>
                <a:lnTo>
                  <a:pt x="9591984" y="2120900"/>
                </a:lnTo>
                <a:lnTo>
                  <a:pt x="9578217" y="2070100"/>
                </a:lnTo>
                <a:lnTo>
                  <a:pt x="9563968" y="2032000"/>
                </a:lnTo>
                <a:lnTo>
                  <a:pt x="9549240" y="1981200"/>
                </a:lnTo>
                <a:lnTo>
                  <a:pt x="9534037" y="1930400"/>
                </a:lnTo>
                <a:lnTo>
                  <a:pt x="9518360" y="1879600"/>
                </a:lnTo>
                <a:lnTo>
                  <a:pt x="9502214" y="1841500"/>
                </a:lnTo>
                <a:lnTo>
                  <a:pt x="9485600" y="1790700"/>
                </a:lnTo>
                <a:lnTo>
                  <a:pt x="9468521" y="1739900"/>
                </a:lnTo>
                <a:lnTo>
                  <a:pt x="9450980" y="1701800"/>
                </a:lnTo>
                <a:lnTo>
                  <a:pt x="9432980" y="1651000"/>
                </a:lnTo>
                <a:lnTo>
                  <a:pt x="9414524" y="1612900"/>
                </a:lnTo>
                <a:lnTo>
                  <a:pt x="9395614" y="1562100"/>
                </a:lnTo>
                <a:lnTo>
                  <a:pt x="9376253" y="1511300"/>
                </a:lnTo>
                <a:lnTo>
                  <a:pt x="9356444" y="1473200"/>
                </a:lnTo>
                <a:lnTo>
                  <a:pt x="9336190" y="1422400"/>
                </a:lnTo>
                <a:lnTo>
                  <a:pt x="9315493" y="1384300"/>
                </a:lnTo>
                <a:lnTo>
                  <a:pt x="9294357" y="1333500"/>
                </a:lnTo>
                <a:lnTo>
                  <a:pt x="9272784" y="1295400"/>
                </a:lnTo>
                <a:lnTo>
                  <a:pt x="9250776" y="1244600"/>
                </a:lnTo>
                <a:lnTo>
                  <a:pt x="9228337" y="1206500"/>
                </a:lnTo>
                <a:lnTo>
                  <a:pt x="9205470" y="1155700"/>
                </a:lnTo>
                <a:lnTo>
                  <a:pt x="9182177" y="1117600"/>
                </a:lnTo>
                <a:lnTo>
                  <a:pt x="9158460" y="1079500"/>
                </a:lnTo>
                <a:lnTo>
                  <a:pt x="9134323" y="1028700"/>
                </a:lnTo>
                <a:lnTo>
                  <a:pt x="9109769" y="990600"/>
                </a:lnTo>
                <a:lnTo>
                  <a:pt x="9084800" y="952500"/>
                </a:lnTo>
                <a:lnTo>
                  <a:pt x="9059419" y="901700"/>
                </a:lnTo>
                <a:lnTo>
                  <a:pt x="9033629" y="863600"/>
                </a:lnTo>
                <a:lnTo>
                  <a:pt x="9007433" y="825500"/>
                </a:lnTo>
                <a:lnTo>
                  <a:pt x="8980832" y="787400"/>
                </a:lnTo>
                <a:lnTo>
                  <a:pt x="8953831" y="736600"/>
                </a:lnTo>
                <a:lnTo>
                  <a:pt x="8926432" y="698500"/>
                </a:lnTo>
                <a:lnTo>
                  <a:pt x="8898638" y="660400"/>
                </a:lnTo>
                <a:lnTo>
                  <a:pt x="8870451" y="622300"/>
                </a:lnTo>
                <a:lnTo>
                  <a:pt x="8841874" y="584200"/>
                </a:lnTo>
                <a:lnTo>
                  <a:pt x="8812910" y="546100"/>
                </a:lnTo>
                <a:lnTo>
                  <a:pt x="8783562" y="508000"/>
                </a:lnTo>
                <a:lnTo>
                  <a:pt x="8753833" y="469900"/>
                </a:lnTo>
                <a:lnTo>
                  <a:pt x="8723725" y="431800"/>
                </a:lnTo>
                <a:lnTo>
                  <a:pt x="8693241" y="393700"/>
                </a:lnTo>
                <a:lnTo>
                  <a:pt x="8662384" y="355600"/>
                </a:lnTo>
                <a:lnTo>
                  <a:pt x="8631156" y="317500"/>
                </a:lnTo>
                <a:lnTo>
                  <a:pt x="8599561" y="279400"/>
                </a:lnTo>
                <a:lnTo>
                  <a:pt x="8567601" y="241300"/>
                </a:lnTo>
                <a:lnTo>
                  <a:pt x="8535280" y="203200"/>
                </a:lnTo>
                <a:lnTo>
                  <a:pt x="8502599" y="165100"/>
                </a:lnTo>
                <a:lnTo>
                  <a:pt x="8349627" y="0"/>
                </a:lnTo>
                <a:close/>
              </a:path>
            </a:pathLst>
          </a:custGeom>
          <a:solidFill>
            <a:srgbClr val="DADADA">
              <a:alpha val="6196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96000" y="1508760"/>
            <a:ext cx="3969257" cy="29359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891030" y="2431878"/>
            <a:ext cx="15989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u="none" spc="-5" dirty="0">
                <a:solidFill>
                  <a:srgbClr val="000000"/>
                </a:solidFill>
                <a:latin typeface="Calibri"/>
                <a:cs typeface="Calibri"/>
              </a:rPr>
              <a:t>Suzanne</a:t>
            </a:r>
            <a:r>
              <a:rPr sz="1800" b="0" u="none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0" u="none" spc="-10" dirty="0">
                <a:solidFill>
                  <a:srgbClr val="000000"/>
                </a:solidFill>
                <a:latin typeface="Calibri"/>
                <a:cs typeface="Calibri"/>
              </a:rPr>
              <a:t>Chiavari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91030" y="2706198"/>
            <a:ext cx="4204970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Director-Engineering: </a:t>
            </a:r>
            <a:r>
              <a:rPr sz="1800" spc="-25" dirty="0">
                <a:latin typeface="Calibri"/>
                <a:cs typeface="Calibri"/>
              </a:rPr>
              <a:t>Treatment </a:t>
            </a:r>
            <a:r>
              <a:rPr sz="1800" dirty="0">
                <a:latin typeface="Calibri"/>
                <a:cs typeface="Calibri"/>
              </a:rPr>
              <a:t>&amp; </a:t>
            </a:r>
            <a:r>
              <a:rPr sz="1800" spc="-5" dirty="0">
                <a:latin typeface="Calibri"/>
                <a:cs typeface="Calibri"/>
              </a:rPr>
              <a:t>Resiliency  American </a:t>
            </a:r>
            <a:r>
              <a:rPr sz="1800" spc="-25" dirty="0">
                <a:latin typeface="Calibri"/>
                <a:cs typeface="Calibri"/>
              </a:rPr>
              <a:t>Water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Camden,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NJ</a:t>
            </a: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750" dirty="0">
              <a:latin typeface="Calibri"/>
              <a:cs typeface="Calibri"/>
            </a:endParaRPr>
          </a:p>
          <a:p>
            <a:pPr marL="12700" marR="1146810">
              <a:lnSpc>
                <a:spcPct val="100000"/>
              </a:lnSpc>
            </a:pPr>
            <a:r>
              <a:rPr sz="1800" u="heavy" spc="-2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  <a:hlinkClick r:id="rId4"/>
              </a:rPr>
              <a:t>Suzanne.Chiavari@amwater.com </a:t>
            </a:r>
            <a:r>
              <a:rPr sz="1800" spc="-20" dirty="0">
                <a:solidFill>
                  <a:srgbClr val="0563C1"/>
                </a:solidFill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856.955.4272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xfrm>
            <a:off x="609862" y="3394328"/>
            <a:ext cx="11201138" cy="2610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spcBef>
                <a:spcPts val="95"/>
              </a:spcBef>
            </a:pPr>
            <a:r>
              <a:rPr spc="-10" dirty="0"/>
              <a:t>Catherine </a:t>
            </a:r>
            <a:r>
              <a:rPr spc="-15" dirty="0"/>
              <a:t>J.K.</a:t>
            </a:r>
            <a:r>
              <a:rPr spc="35" dirty="0"/>
              <a:t> </a:t>
            </a:r>
            <a:r>
              <a:rPr spc="-15" dirty="0"/>
              <a:t>Sandoval,</a:t>
            </a:r>
          </a:p>
          <a:p>
            <a:pPr marL="13335" marR="5080" algn="ctr"/>
            <a:r>
              <a:rPr spc="-10" dirty="0"/>
              <a:t>Associate </a:t>
            </a:r>
            <a:r>
              <a:rPr spc="-45" dirty="0"/>
              <a:t>Professor, </a:t>
            </a:r>
            <a:r>
              <a:rPr spc="-20" dirty="0"/>
              <a:t>Santa Clara </a:t>
            </a:r>
            <a:r>
              <a:rPr spc="-15" dirty="0"/>
              <a:t>University </a:t>
            </a:r>
            <a:r>
              <a:rPr spc="-10" dirty="0"/>
              <a:t>School </a:t>
            </a:r>
            <a:r>
              <a:rPr spc="-5" dirty="0"/>
              <a:t>of </a:t>
            </a:r>
            <a:r>
              <a:rPr spc="-15" dirty="0"/>
              <a:t>Law  Former</a:t>
            </a:r>
            <a:r>
              <a:rPr spc="-5" dirty="0"/>
              <a:t> </a:t>
            </a:r>
            <a:r>
              <a:rPr spc="-30" dirty="0"/>
              <a:t>Commissioner,</a:t>
            </a:r>
          </a:p>
          <a:p>
            <a:pPr marL="635" algn="ctr">
              <a:spcBef>
                <a:spcPts val="5"/>
              </a:spcBef>
            </a:pPr>
            <a:r>
              <a:rPr spc="-15" dirty="0"/>
              <a:t>California </a:t>
            </a:r>
            <a:r>
              <a:rPr spc="-10" dirty="0"/>
              <a:t>Public </a:t>
            </a:r>
            <a:r>
              <a:rPr spc="-5" dirty="0"/>
              <a:t>Utilities</a:t>
            </a:r>
            <a:r>
              <a:rPr spc="70" dirty="0"/>
              <a:t> </a:t>
            </a:r>
            <a:r>
              <a:rPr spc="-10" dirty="0"/>
              <a:t>Commission</a:t>
            </a:r>
          </a:p>
          <a:p>
            <a:pPr marL="635">
              <a:spcBef>
                <a:spcPts val="55"/>
              </a:spcBef>
            </a:pPr>
            <a:endParaRPr sz="2700" dirty="0"/>
          </a:p>
          <a:p>
            <a:pPr marL="1412240" marR="1402715" algn="ctr"/>
            <a:r>
              <a:rPr sz="2900" dirty="0"/>
              <a:t>AABE </a:t>
            </a:r>
            <a:r>
              <a:rPr sz="2900" spc="-20" dirty="0"/>
              <a:t>Water-Energy Nexus</a:t>
            </a:r>
            <a:r>
              <a:rPr sz="2900" spc="-80" dirty="0"/>
              <a:t> </a:t>
            </a:r>
            <a:r>
              <a:rPr sz="2900" spc="-50" dirty="0"/>
              <a:t>Webinar,  </a:t>
            </a:r>
            <a:r>
              <a:rPr sz="2900" spc="-10" dirty="0"/>
              <a:t>February </a:t>
            </a:r>
            <a:r>
              <a:rPr sz="2900" dirty="0"/>
              <a:t>2</a:t>
            </a:r>
            <a:r>
              <a:rPr lang="en-US" sz="2900" dirty="0"/>
              <a:t>6</a:t>
            </a:r>
            <a:r>
              <a:rPr sz="2900" dirty="0"/>
              <a:t>,</a:t>
            </a:r>
            <a:r>
              <a:rPr sz="2900" spc="-10" dirty="0"/>
              <a:t> </a:t>
            </a:r>
            <a:r>
              <a:rPr sz="2900" dirty="0"/>
              <a:t>2020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71089" y="23240"/>
            <a:ext cx="697103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42390">
              <a:spcBef>
                <a:spcPts val="100"/>
              </a:spcBef>
            </a:pPr>
            <a:r>
              <a:rPr i="0" spc="-5" dirty="0">
                <a:solidFill>
                  <a:srgbClr val="375F92"/>
                </a:solidFill>
                <a:latin typeface="Calibri"/>
                <a:cs typeface="Calibri"/>
              </a:rPr>
              <a:t>The </a:t>
            </a:r>
            <a:r>
              <a:rPr i="0" spc="-20" dirty="0">
                <a:solidFill>
                  <a:srgbClr val="375F92"/>
                </a:solidFill>
                <a:latin typeface="Calibri"/>
                <a:cs typeface="Calibri"/>
              </a:rPr>
              <a:t>Water-Energy </a:t>
            </a:r>
            <a:r>
              <a:rPr i="0" spc="-15" dirty="0">
                <a:solidFill>
                  <a:srgbClr val="375F92"/>
                </a:solidFill>
                <a:latin typeface="Calibri"/>
                <a:cs typeface="Calibri"/>
              </a:rPr>
              <a:t>Nexus;  </a:t>
            </a:r>
            <a:r>
              <a:rPr i="0" dirty="0">
                <a:solidFill>
                  <a:srgbClr val="375F92"/>
                </a:solidFill>
                <a:latin typeface="Calibri"/>
                <a:cs typeface="Calibri"/>
              </a:rPr>
              <a:t>Building </a:t>
            </a:r>
            <a:r>
              <a:rPr i="0" spc="-25" dirty="0">
                <a:solidFill>
                  <a:srgbClr val="375F92"/>
                </a:solidFill>
                <a:latin typeface="Calibri"/>
                <a:cs typeface="Calibri"/>
              </a:rPr>
              <a:t>Resiliency, </a:t>
            </a:r>
            <a:r>
              <a:rPr i="0" spc="-45" dirty="0">
                <a:solidFill>
                  <a:srgbClr val="375F92"/>
                </a:solidFill>
                <a:latin typeface="Calibri"/>
                <a:cs typeface="Calibri"/>
              </a:rPr>
              <a:t>Safety, </a:t>
            </a:r>
            <a:r>
              <a:rPr i="0" dirty="0">
                <a:solidFill>
                  <a:srgbClr val="375F92"/>
                </a:solidFill>
                <a:latin typeface="Calibri"/>
                <a:cs typeface="Calibri"/>
              </a:rPr>
              <a:t>and</a:t>
            </a:r>
            <a:r>
              <a:rPr i="0" spc="15" dirty="0">
                <a:solidFill>
                  <a:srgbClr val="375F92"/>
                </a:solidFill>
                <a:latin typeface="Calibri"/>
                <a:cs typeface="Calibri"/>
              </a:rPr>
              <a:t> </a:t>
            </a:r>
            <a:r>
              <a:rPr i="0" spc="-5" dirty="0">
                <a:solidFill>
                  <a:srgbClr val="375F92"/>
                </a:solidFill>
                <a:latin typeface="Calibri"/>
                <a:cs typeface="Calibri"/>
              </a:rPr>
              <a:t>Reliability</a:t>
            </a:r>
          </a:p>
        </p:txBody>
      </p:sp>
      <p:sp>
        <p:nvSpPr>
          <p:cNvPr id="4" name="object 4"/>
          <p:cNvSpPr/>
          <p:nvPr/>
        </p:nvSpPr>
        <p:spPr>
          <a:xfrm>
            <a:off x="5260847" y="1488947"/>
            <a:ext cx="1650492" cy="16200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39162" y="148209"/>
            <a:ext cx="7709534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400" b="0" i="0" spc="-5" dirty="0">
                <a:latin typeface="Calibri"/>
                <a:cs typeface="Calibri"/>
              </a:rPr>
              <a:t>The </a:t>
            </a:r>
            <a:r>
              <a:rPr sz="4400" b="0" i="0" spc="-25" dirty="0">
                <a:latin typeface="Calibri"/>
                <a:cs typeface="Calibri"/>
              </a:rPr>
              <a:t>Water/Energy </a:t>
            </a:r>
            <a:r>
              <a:rPr sz="4400" b="0" i="0" spc="-20" dirty="0">
                <a:latin typeface="Calibri"/>
                <a:cs typeface="Calibri"/>
              </a:rPr>
              <a:t>Nexus,</a:t>
            </a:r>
            <a:r>
              <a:rPr sz="4400" b="0" i="0" spc="-55" dirty="0">
                <a:latin typeface="Calibri"/>
                <a:cs typeface="Calibri"/>
              </a:rPr>
              <a:t> </a:t>
            </a:r>
            <a:r>
              <a:rPr sz="4400" b="0" i="0" spc="-10" dirty="0">
                <a:latin typeface="Calibri"/>
                <a:cs typeface="Calibri"/>
              </a:rPr>
              <a:t>Defined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02739" y="872913"/>
            <a:ext cx="4370070" cy="5684120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65100">
              <a:spcBef>
                <a:spcPts val="440"/>
              </a:spcBef>
            </a:pPr>
            <a:r>
              <a:rPr sz="2000" b="1" dirty="0">
                <a:solidFill>
                  <a:prstClr val="black"/>
                </a:solidFill>
                <a:latin typeface="Calibri"/>
                <a:cs typeface="Calibri"/>
              </a:rPr>
              <a:t>The Embedded </a:t>
            </a:r>
            <a:r>
              <a:rPr sz="2000" b="1" spc="-30" dirty="0">
                <a:solidFill>
                  <a:prstClr val="black"/>
                </a:solidFill>
                <a:latin typeface="Calibri"/>
                <a:cs typeface="Calibri"/>
              </a:rPr>
              <a:t>Water </a:t>
            </a:r>
            <a:r>
              <a:rPr sz="2000" b="1" dirty="0">
                <a:solidFill>
                  <a:prstClr val="black"/>
                </a:solidFill>
                <a:latin typeface="Calibri"/>
                <a:cs typeface="Calibri"/>
              </a:rPr>
              <a:t>In</a:t>
            </a:r>
            <a:r>
              <a:rPr sz="2000" b="1" spc="-2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prstClr val="black"/>
                </a:solidFill>
                <a:latin typeface="Calibri"/>
                <a:cs typeface="Calibri"/>
              </a:rPr>
              <a:t>Energy</a:t>
            </a:r>
            <a:endParaRPr sz="2000">
              <a:solidFill>
                <a:prstClr val="black"/>
              </a:solidFill>
              <a:latin typeface="Calibri"/>
              <a:cs typeface="Calibri"/>
            </a:endParaRPr>
          </a:p>
          <a:p>
            <a:pPr marL="355600" marR="387350" indent="-342900">
              <a:lnSpc>
                <a:spcPts val="2590"/>
              </a:lnSpc>
              <a:spcBef>
                <a:spcPts val="7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i="1" spc="-30" dirty="0">
                <a:solidFill>
                  <a:prstClr val="black"/>
                </a:solidFill>
                <a:latin typeface="Calibri"/>
                <a:cs typeface="Calibri"/>
              </a:rPr>
              <a:t>Water </a:t>
            </a:r>
            <a:r>
              <a:rPr sz="2400" i="1" dirty="0">
                <a:solidFill>
                  <a:prstClr val="black"/>
                </a:solidFill>
                <a:latin typeface="Calibri"/>
                <a:cs typeface="Calibri"/>
              </a:rPr>
              <a:t>is </a:t>
            </a:r>
            <a:r>
              <a:rPr sz="2400" i="1" spc="-5" dirty="0">
                <a:solidFill>
                  <a:prstClr val="black"/>
                </a:solidFill>
                <a:latin typeface="Calibri"/>
                <a:cs typeface="Calibri"/>
              </a:rPr>
              <a:t>used throughout </a:t>
            </a:r>
            <a:r>
              <a:rPr sz="2400" i="1" dirty="0">
                <a:solidFill>
                  <a:prstClr val="black"/>
                </a:solidFill>
                <a:latin typeface="Calibri"/>
                <a:cs typeface="Calibri"/>
              </a:rPr>
              <a:t>the  </a:t>
            </a:r>
            <a:r>
              <a:rPr sz="2400" i="1" spc="-5" dirty="0">
                <a:solidFill>
                  <a:prstClr val="black"/>
                </a:solidFill>
                <a:latin typeface="Calibri"/>
                <a:cs typeface="Calibri"/>
              </a:rPr>
              <a:t>Energy</a:t>
            </a:r>
            <a:r>
              <a:rPr sz="2400" i="1" spc="-1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i="1" spc="-10" dirty="0">
                <a:solidFill>
                  <a:prstClr val="black"/>
                </a:solidFill>
                <a:latin typeface="Calibri"/>
                <a:cs typeface="Calibri"/>
              </a:rPr>
              <a:t>Lifecycle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  <a:p>
            <a:pPr marL="355600" marR="54610" indent="-342900">
              <a:lnSpc>
                <a:spcPts val="2380"/>
              </a:lnSpc>
              <a:spcBef>
                <a:spcPts val="55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30" dirty="0">
                <a:solidFill>
                  <a:prstClr val="black"/>
                </a:solidFill>
                <a:latin typeface="Calibri"/>
                <a:cs typeface="Calibri"/>
              </a:rPr>
              <a:t>Water </a:t>
            </a:r>
            <a:r>
              <a:rPr sz="2200" spc="-15" dirty="0">
                <a:solidFill>
                  <a:prstClr val="black"/>
                </a:solidFill>
                <a:latin typeface="Calibri"/>
                <a:cs typeface="Calibri"/>
              </a:rPr>
              <a:t>may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be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used </a:t>
            </a:r>
            <a:r>
              <a:rPr sz="2200" spc="-20" dirty="0">
                <a:solidFill>
                  <a:prstClr val="black"/>
                </a:solidFill>
                <a:latin typeface="Calibri"/>
                <a:cs typeface="Calibri"/>
              </a:rPr>
              <a:t>for </a:t>
            </a:r>
            <a:r>
              <a:rPr sz="2200" i="1" spc="-15" dirty="0">
                <a:solidFill>
                  <a:prstClr val="black"/>
                </a:solidFill>
                <a:latin typeface="Calibri"/>
                <a:cs typeface="Calibri"/>
              </a:rPr>
              <a:t>Energy  </a:t>
            </a:r>
            <a:r>
              <a:rPr sz="2200" i="1" spc="-5" dirty="0">
                <a:solidFill>
                  <a:prstClr val="black"/>
                </a:solidFill>
                <a:latin typeface="Calibri"/>
                <a:cs typeface="Calibri"/>
              </a:rPr>
              <a:t>resource </a:t>
            </a:r>
            <a:r>
              <a:rPr sz="2200" i="1" spc="-10" dirty="0">
                <a:solidFill>
                  <a:prstClr val="black"/>
                </a:solidFill>
                <a:latin typeface="Calibri"/>
                <a:cs typeface="Calibri"/>
              </a:rPr>
              <a:t>extraction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, </a:t>
            </a:r>
            <a:r>
              <a:rPr sz="2200" i="1" spc="-10" dirty="0">
                <a:solidFill>
                  <a:prstClr val="black"/>
                </a:solidFill>
                <a:latin typeface="Calibri"/>
                <a:cs typeface="Calibri"/>
              </a:rPr>
              <a:t>e.g.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in</a:t>
            </a:r>
            <a:r>
              <a:rPr sz="2200" spc="-2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fracking</a:t>
            </a:r>
            <a:endParaRPr sz="2200">
              <a:solidFill>
                <a:prstClr val="black"/>
              </a:solidFill>
              <a:latin typeface="Calibri"/>
              <a:cs typeface="Calibri"/>
            </a:endParaRPr>
          </a:p>
          <a:p>
            <a:pPr marL="355600" marR="412115" indent="-342900">
              <a:lnSpc>
                <a:spcPct val="90000"/>
              </a:lnSpc>
              <a:spcBef>
                <a:spcPts val="484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30" dirty="0">
                <a:solidFill>
                  <a:prstClr val="black"/>
                </a:solidFill>
                <a:latin typeface="Calibri"/>
                <a:cs typeface="Calibri"/>
              </a:rPr>
              <a:t>Water </a:t>
            </a:r>
            <a:r>
              <a:rPr sz="2200" spc="-15" dirty="0">
                <a:solidFill>
                  <a:prstClr val="black"/>
                </a:solidFill>
                <a:latin typeface="Calibri"/>
                <a:cs typeface="Calibri"/>
              </a:rPr>
              <a:t>may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be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used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in </a:t>
            </a:r>
            <a:r>
              <a:rPr sz="2200" i="1" spc="-15" dirty="0">
                <a:solidFill>
                  <a:prstClr val="black"/>
                </a:solidFill>
                <a:latin typeface="Calibri"/>
                <a:cs typeface="Calibri"/>
              </a:rPr>
              <a:t>Energy  </a:t>
            </a:r>
            <a:r>
              <a:rPr sz="2200" i="1" spc="-5" dirty="0">
                <a:solidFill>
                  <a:prstClr val="black"/>
                </a:solidFill>
                <a:latin typeface="Calibri"/>
                <a:cs typeface="Calibri"/>
              </a:rPr>
              <a:t>resources </a:t>
            </a:r>
            <a:r>
              <a:rPr sz="2200" i="1" spc="-10" dirty="0">
                <a:solidFill>
                  <a:prstClr val="black"/>
                </a:solidFill>
                <a:latin typeface="Calibri"/>
                <a:cs typeface="Calibri"/>
              </a:rPr>
              <a:t>production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, </a:t>
            </a:r>
            <a:r>
              <a:rPr sz="2200" i="1" spc="-10" dirty="0">
                <a:solidFill>
                  <a:prstClr val="black"/>
                </a:solidFill>
                <a:latin typeface="Calibri"/>
                <a:cs typeface="Calibri"/>
              </a:rPr>
              <a:t>e.g.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some  </a:t>
            </a:r>
            <a:r>
              <a:rPr sz="2200" spc="-20" dirty="0">
                <a:solidFill>
                  <a:prstClr val="black"/>
                </a:solidFill>
                <a:latin typeface="Calibri"/>
                <a:cs typeface="Calibri"/>
              </a:rPr>
              <a:t>water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is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used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in solar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panel  production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and </a:t>
            </a:r>
            <a:r>
              <a:rPr sz="2200" spc="-20" dirty="0">
                <a:solidFill>
                  <a:prstClr val="black"/>
                </a:solidFill>
                <a:latin typeface="Calibri"/>
                <a:cs typeface="Calibri"/>
              </a:rPr>
              <a:t>to </a:t>
            </a:r>
            <a:r>
              <a:rPr sz="2200" spc="-25" dirty="0">
                <a:solidFill>
                  <a:prstClr val="black"/>
                </a:solidFill>
                <a:latin typeface="Calibri"/>
                <a:cs typeface="Calibri"/>
              </a:rPr>
              <a:t>keep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solar 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panels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clean</a:t>
            </a:r>
            <a:endParaRPr sz="2200">
              <a:solidFill>
                <a:prstClr val="black"/>
              </a:solidFill>
              <a:latin typeface="Calibri"/>
              <a:cs typeface="Calibri"/>
            </a:endParaRPr>
          </a:p>
          <a:p>
            <a:pPr marL="355600" marR="273685" indent="-342900">
              <a:lnSpc>
                <a:spcPct val="90000"/>
              </a:lnSpc>
              <a:spcBef>
                <a:spcPts val="5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30" dirty="0">
                <a:solidFill>
                  <a:prstClr val="black"/>
                </a:solidFill>
                <a:latin typeface="Calibri"/>
                <a:cs typeface="Calibri"/>
              </a:rPr>
              <a:t>Water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is in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thermal </a:t>
            </a:r>
            <a:r>
              <a:rPr sz="2200" spc="-15" dirty="0">
                <a:solidFill>
                  <a:prstClr val="black"/>
                </a:solidFill>
                <a:latin typeface="Calibri"/>
                <a:cs typeface="Calibri"/>
              </a:rPr>
              <a:t>power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plants  </a:t>
            </a:r>
            <a:r>
              <a:rPr sz="2200" spc="-20" dirty="0">
                <a:solidFill>
                  <a:prstClr val="black"/>
                </a:solidFill>
                <a:latin typeface="Calibri"/>
                <a:cs typeface="Calibri"/>
              </a:rPr>
              <a:t>for </a:t>
            </a:r>
            <a:r>
              <a:rPr sz="2200" i="1" spc="-10" dirty="0">
                <a:solidFill>
                  <a:prstClr val="black"/>
                </a:solidFill>
                <a:latin typeface="Calibri"/>
                <a:cs typeface="Calibri"/>
              </a:rPr>
              <a:t>Energy Generation; </a:t>
            </a:r>
            <a:r>
              <a:rPr sz="2200" spc="-20" dirty="0">
                <a:solidFill>
                  <a:prstClr val="black"/>
                </a:solidFill>
                <a:latin typeface="Calibri"/>
                <a:cs typeface="Calibri"/>
              </a:rPr>
              <a:t>water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is  </a:t>
            </a:r>
            <a:r>
              <a:rPr sz="2200" spc="-20" dirty="0">
                <a:solidFill>
                  <a:prstClr val="black"/>
                </a:solidFill>
                <a:latin typeface="Calibri"/>
                <a:cs typeface="Calibri"/>
              </a:rPr>
              <a:t>converted to </a:t>
            </a:r>
            <a:r>
              <a:rPr sz="2200" spc="-15" dirty="0">
                <a:solidFill>
                  <a:prstClr val="black"/>
                </a:solidFill>
                <a:latin typeface="Calibri"/>
                <a:cs typeface="Calibri"/>
              </a:rPr>
              <a:t>steam </a:t>
            </a:r>
            <a:r>
              <a:rPr sz="2200" spc="-20" dirty="0">
                <a:solidFill>
                  <a:prstClr val="black"/>
                </a:solidFill>
                <a:latin typeface="Calibri"/>
                <a:cs typeface="Calibri"/>
              </a:rPr>
              <a:t>to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turn a  turbine; </a:t>
            </a:r>
            <a:r>
              <a:rPr sz="2200" spc="-20" dirty="0">
                <a:solidFill>
                  <a:prstClr val="black"/>
                </a:solidFill>
                <a:latin typeface="Calibri"/>
                <a:cs typeface="Calibri"/>
              </a:rPr>
              <a:t>water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is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used </a:t>
            </a:r>
            <a:r>
              <a:rPr sz="2200" spc="-20" dirty="0">
                <a:solidFill>
                  <a:prstClr val="black"/>
                </a:solidFill>
                <a:latin typeface="Calibri"/>
                <a:cs typeface="Calibri"/>
              </a:rPr>
              <a:t>for</a:t>
            </a:r>
            <a:r>
              <a:rPr sz="2200" spc="3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cooling</a:t>
            </a:r>
            <a:endParaRPr sz="2200">
              <a:solidFill>
                <a:prstClr val="black"/>
              </a:solidFill>
              <a:latin typeface="Calibri"/>
              <a:cs typeface="Calibri"/>
            </a:endParaRPr>
          </a:p>
          <a:p>
            <a:pPr marL="355600" marR="5080" indent="-342900">
              <a:lnSpc>
                <a:spcPts val="2380"/>
              </a:lnSpc>
              <a:spcBef>
                <a:spcPts val="56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30" dirty="0">
                <a:solidFill>
                  <a:prstClr val="black"/>
                </a:solidFill>
                <a:latin typeface="Calibri"/>
                <a:cs typeface="Calibri"/>
              </a:rPr>
              <a:t>Water </a:t>
            </a:r>
            <a:r>
              <a:rPr sz="2200" spc="-20" dirty="0">
                <a:solidFill>
                  <a:prstClr val="black"/>
                </a:solidFill>
                <a:latin typeface="Calibri"/>
                <a:cs typeface="Calibri"/>
              </a:rPr>
              <a:t>affects </a:t>
            </a:r>
            <a:r>
              <a:rPr sz="2200" i="1" spc="-15" dirty="0">
                <a:solidFill>
                  <a:prstClr val="black"/>
                </a:solidFill>
                <a:latin typeface="Calibri"/>
                <a:cs typeface="Calibri"/>
              </a:rPr>
              <a:t>Energy </a:t>
            </a:r>
            <a:r>
              <a:rPr sz="2200" i="1" spc="-10" dirty="0">
                <a:solidFill>
                  <a:prstClr val="black"/>
                </a:solidFill>
                <a:latin typeface="Calibri"/>
                <a:cs typeface="Calibri"/>
              </a:rPr>
              <a:t>resource  maintenance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, </a:t>
            </a:r>
            <a:r>
              <a:rPr sz="2200" i="1" spc="-10" dirty="0">
                <a:solidFill>
                  <a:prstClr val="black"/>
                </a:solidFill>
                <a:latin typeface="Calibri"/>
                <a:cs typeface="Calibri"/>
              </a:rPr>
              <a:t>e.g. </a:t>
            </a:r>
            <a:r>
              <a:rPr sz="2200" spc="-15" dirty="0">
                <a:solidFill>
                  <a:prstClr val="black"/>
                </a:solidFill>
                <a:latin typeface="Calibri"/>
                <a:cs typeface="Calibri"/>
              </a:rPr>
              <a:t>drought may  compromise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trees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near </a:t>
            </a:r>
            <a:r>
              <a:rPr sz="2200" spc="-15" dirty="0">
                <a:solidFill>
                  <a:prstClr val="black"/>
                </a:solidFill>
                <a:latin typeface="Calibri"/>
                <a:cs typeface="Calibri"/>
              </a:rPr>
              <a:t>power</a:t>
            </a:r>
            <a:r>
              <a:rPr sz="2200" spc="5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lines</a:t>
            </a:r>
            <a:endParaRPr sz="22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558029" y="3325368"/>
            <a:ext cx="492251" cy="761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031983" y="6442964"/>
            <a:ext cx="100330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050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44667" y="662940"/>
            <a:ext cx="918972" cy="11414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71947" y="927354"/>
            <a:ext cx="4399915" cy="51593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856615" indent="74295">
              <a:lnSpc>
                <a:spcPct val="100400"/>
              </a:lnSpc>
              <a:spcBef>
                <a:spcPts val="95"/>
              </a:spcBef>
            </a:pPr>
            <a:r>
              <a:rPr sz="2000" b="1" dirty="0">
                <a:solidFill>
                  <a:prstClr val="black"/>
                </a:solidFill>
                <a:latin typeface="Calibri"/>
                <a:cs typeface="Calibri"/>
              </a:rPr>
              <a:t>Embedded </a:t>
            </a:r>
            <a:r>
              <a:rPr sz="2000" b="1" spc="-5" dirty="0">
                <a:solidFill>
                  <a:prstClr val="black"/>
                </a:solidFill>
                <a:latin typeface="Calibri"/>
                <a:cs typeface="Calibri"/>
              </a:rPr>
              <a:t>Energy </a:t>
            </a:r>
            <a:r>
              <a:rPr sz="2000" b="1" dirty="0">
                <a:solidFill>
                  <a:prstClr val="black"/>
                </a:solidFill>
                <a:latin typeface="Calibri"/>
                <a:cs typeface="Calibri"/>
              </a:rPr>
              <a:t>in </a:t>
            </a:r>
            <a:r>
              <a:rPr sz="2000" b="1" spc="-30" dirty="0">
                <a:solidFill>
                  <a:prstClr val="black"/>
                </a:solidFill>
                <a:latin typeface="Calibri"/>
                <a:cs typeface="Calibri"/>
              </a:rPr>
              <a:t>Water  </a:t>
            </a:r>
            <a:r>
              <a:rPr sz="2200" i="1" spc="-15" dirty="0">
                <a:solidFill>
                  <a:prstClr val="black"/>
                </a:solidFill>
                <a:latin typeface="Calibri"/>
                <a:cs typeface="Calibri"/>
              </a:rPr>
              <a:t>Energy </a:t>
            </a:r>
            <a:r>
              <a:rPr sz="2200" i="1" spc="-5" dirty="0">
                <a:solidFill>
                  <a:prstClr val="black"/>
                </a:solidFill>
                <a:latin typeface="Calibri"/>
                <a:cs typeface="Calibri"/>
              </a:rPr>
              <a:t>is </a:t>
            </a:r>
            <a:r>
              <a:rPr sz="2200" i="1" spc="-10" dirty="0">
                <a:solidFill>
                  <a:prstClr val="black"/>
                </a:solidFill>
                <a:latin typeface="Calibri"/>
                <a:cs typeface="Calibri"/>
              </a:rPr>
              <a:t>used throughout the  </a:t>
            </a:r>
            <a:r>
              <a:rPr sz="2200" i="1" spc="-30" dirty="0">
                <a:solidFill>
                  <a:prstClr val="black"/>
                </a:solidFill>
                <a:latin typeface="Calibri"/>
                <a:cs typeface="Calibri"/>
              </a:rPr>
              <a:t>Water </a:t>
            </a:r>
            <a:r>
              <a:rPr sz="2200" i="1" spc="-5" dirty="0">
                <a:solidFill>
                  <a:prstClr val="black"/>
                </a:solidFill>
                <a:latin typeface="Calibri"/>
                <a:cs typeface="Calibri"/>
              </a:rPr>
              <a:t>and </a:t>
            </a:r>
            <a:r>
              <a:rPr sz="2200" i="1" spc="-25" dirty="0">
                <a:solidFill>
                  <a:prstClr val="black"/>
                </a:solidFill>
                <a:latin typeface="Calibri"/>
                <a:cs typeface="Calibri"/>
              </a:rPr>
              <a:t>Wastewater</a:t>
            </a:r>
            <a:r>
              <a:rPr sz="2200" i="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200" i="1" spc="-10" dirty="0">
                <a:solidFill>
                  <a:prstClr val="black"/>
                </a:solidFill>
                <a:latin typeface="Calibri"/>
                <a:cs typeface="Calibri"/>
              </a:rPr>
              <a:t>Lifecyle</a:t>
            </a:r>
            <a:endParaRPr sz="2200">
              <a:solidFill>
                <a:prstClr val="black"/>
              </a:solidFill>
              <a:latin typeface="Calibri"/>
              <a:cs typeface="Calibri"/>
            </a:endParaRPr>
          </a:p>
          <a:p>
            <a:pPr marL="12700" marR="5080">
              <a:spcBef>
                <a:spcPts val="310"/>
              </a:spcBef>
            </a:pP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Energy may 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be used in </a:t>
            </a:r>
            <a:r>
              <a:rPr i="1" spc="-25" dirty="0">
                <a:solidFill>
                  <a:prstClr val="black"/>
                </a:solidFill>
                <a:latin typeface="Calibri"/>
                <a:cs typeface="Calibri"/>
              </a:rPr>
              <a:t>Water </a:t>
            </a:r>
            <a:r>
              <a:rPr i="1" spc="-10" dirty="0">
                <a:solidFill>
                  <a:prstClr val="black"/>
                </a:solidFill>
                <a:latin typeface="Calibri"/>
                <a:cs typeface="Calibri"/>
              </a:rPr>
              <a:t>extraction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, </a:t>
            </a:r>
            <a:r>
              <a:rPr i="1" spc="-5" dirty="0">
                <a:solidFill>
                  <a:prstClr val="black"/>
                </a:solidFill>
                <a:latin typeface="Calibri"/>
                <a:cs typeface="Calibri"/>
              </a:rPr>
              <a:t>e.g. </a:t>
            </a:r>
            <a:r>
              <a:rPr spc="-5" dirty="0">
                <a:solidFill>
                  <a:prstClr val="black"/>
                </a:solidFill>
                <a:latin typeface="Calibri"/>
                <a:cs typeface="Calibri"/>
              </a:rPr>
              <a:t>in  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groundwater</a:t>
            </a:r>
            <a:r>
              <a:rPr spc="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prstClr val="black"/>
                </a:solidFill>
                <a:latin typeface="Calibri"/>
                <a:cs typeface="Calibri"/>
              </a:rPr>
              <a:t>pumping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>
              <a:spcBef>
                <a:spcPts val="25"/>
              </a:spcBef>
            </a:pPr>
            <a:endParaRPr sz="1750">
              <a:solidFill>
                <a:prstClr val="black"/>
              </a:solidFill>
              <a:latin typeface="Calibri"/>
              <a:cs typeface="Calibri"/>
            </a:endParaRPr>
          </a:p>
          <a:p>
            <a:pPr marL="12700"/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Energy </a:t>
            </a:r>
            <a:r>
              <a:rPr spc="-5" dirty="0">
                <a:solidFill>
                  <a:prstClr val="black"/>
                </a:solidFill>
                <a:latin typeface="Calibri"/>
                <a:cs typeface="Calibri"/>
              </a:rPr>
              <a:t>is 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used </a:t>
            </a:r>
            <a:r>
              <a:rPr spc="-5" dirty="0">
                <a:solidFill>
                  <a:prstClr val="black"/>
                </a:solidFill>
                <a:latin typeface="Calibri"/>
                <a:cs typeface="Calibri"/>
              </a:rPr>
              <a:t>in </a:t>
            </a:r>
            <a:r>
              <a:rPr i="1" spc="-25" dirty="0">
                <a:solidFill>
                  <a:prstClr val="black"/>
                </a:solidFill>
                <a:latin typeface="Calibri"/>
                <a:cs typeface="Calibri"/>
              </a:rPr>
              <a:t>Water</a:t>
            </a:r>
            <a:r>
              <a:rPr i="1" spc="3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i="1" spc="-5" dirty="0">
                <a:solidFill>
                  <a:prstClr val="black"/>
                </a:solidFill>
                <a:latin typeface="Calibri"/>
                <a:cs typeface="Calibri"/>
              </a:rPr>
              <a:t>treatment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>
              <a:spcBef>
                <a:spcPts val="25"/>
              </a:spcBef>
            </a:pPr>
            <a:endParaRPr sz="1750">
              <a:solidFill>
                <a:prstClr val="black"/>
              </a:solidFill>
              <a:latin typeface="Calibri"/>
              <a:cs typeface="Calibri"/>
            </a:endParaRPr>
          </a:p>
          <a:p>
            <a:pPr marL="12700" marR="20955" algn="just"/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Energy </a:t>
            </a:r>
            <a:r>
              <a:rPr spc="-15" dirty="0">
                <a:solidFill>
                  <a:prstClr val="black"/>
                </a:solidFill>
                <a:latin typeface="Calibri"/>
                <a:cs typeface="Calibri"/>
              </a:rPr>
              <a:t>may </a:t>
            </a:r>
            <a:r>
              <a:rPr spc="-5" dirty="0">
                <a:solidFill>
                  <a:prstClr val="black"/>
                </a:solidFill>
                <a:latin typeface="Calibri"/>
                <a:cs typeface="Calibri"/>
              </a:rPr>
              <a:t>be used 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in </a:t>
            </a:r>
            <a:r>
              <a:rPr i="1" spc="-25" dirty="0">
                <a:solidFill>
                  <a:prstClr val="black"/>
                </a:solidFill>
                <a:latin typeface="Calibri"/>
                <a:cs typeface="Calibri"/>
              </a:rPr>
              <a:t>Water </a:t>
            </a:r>
            <a:r>
              <a:rPr i="1" spc="-15" dirty="0">
                <a:solidFill>
                  <a:prstClr val="black"/>
                </a:solidFill>
                <a:latin typeface="Calibri"/>
                <a:cs typeface="Calibri"/>
              </a:rPr>
              <a:t>conveyance</a:t>
            </a:r>
            <a:r>
              <a:rPr spc="-15" dirty="0">
                <a:solidFill>
                  <a:prstClr val="black"/>
                </a:solidFill>
                <a:latin typeface="Calibri"/>
                <a:cs typeface="Calibri"/>
              </a:rPr>
              <a:t>, </a:t>
            </a:r>
            <a:r>
              <a:rPr i="1" spc="-5" dirty="0">
                <a:solidFill>
                  <a:prstClr val="black"/>
                </a:solidFill>
                <a:latin typeface="Calibri"/>
                <a:cs typeface="Calibri"/>
              </a:rPr>
              <a:t>e.g.  </a:t>
            </a:r>
            <a:r>
              <a:rPr spc="-15" dirty="0">
                <a:solidFill>
                  <a:prstClr val="black"/>
                </a:solidFill>
                <a:latin typeface="Calibri"/>
                <a:cs typeface="Calibri"/>
              </a:rPr>
              <a:t>water 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projects </a:t>
            </a:r>
            <a:r>
              <a:rPr spc="-5" dirty="0">
                <a:solidFill>
                  <a:prstClr val="black"/>
                </a:solidFill>
                <a:latin typeface="Calibri"/>
                <a:cs typeface="Calibri"/>
              </a:rPr>
              <a:t>that </a:t>
            </a:r>
            <a:r>
              <a:rPr spc="-15" dirty="0">
                <a:solidFill>
                  <a:prstClr val="black"/>
                </a:solidFill>
                <a:latin typeface="Calibri"/>
                <a:cs typeface="Calibri"/>
              </a:rPr>
              <a:t>convey water </a:t>
            </a:r>
            <a:r>
              <a:rPr spc="-5" dirty="0">
                <a:solidFill>
                  <a:prstClr val="black"/>
                </a:solidFill>
                <a:latin typeface="Calibri"/>
                <a:cs typeface="Calibri"/>
              </a:rPr>
              <a:t>in aqueducts,  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particularly 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when </a:t>
            </a:r>
            <a:r>
              <a:rPr spc="-15" dirty="0">
                <a:solidFill>
                  <a:prstClr val="black"/>
                </a:solidFill>
                <a:latin typeface="Calibri"/>
                <a:cs typeface="Calibri"/>
              </a:rPr>
              <a:t>water </a:t>
            </a:r>
            <a:r>
              <a:rPr spc="-5" dirty="0">
                <a:solidFill>
                  <a:prstClr val="black"/>
                </a:solidFill>
                <a:latin typeface="Calibri"/>
                <a:cs typeface="Calibri"/>
              </a:rPr>
              <a:t>must </a:t>
            </a:r>
            <a:r>
              <a:rPr spc="-15" dirty="0">
                <a:solidFill>
                  <a:prstClr val="black"/>
                </a:solidFill>
                <a:latin typeface="Calibri"/>
                <a:cs typeface="Calibri"/>
              </a:rPr>
              <a:t>travel 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up</a:t>
            </a:r>
            <a:r>
              <a:rPr spc="8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hill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>
              <a:spcBef>
                <a:spcPts val="25"/>
              </a:spcBef>
            </a:pPr>
            <a:endParaRPr sz="1750">
              <a:solidFill>
                <a:prstClr val="black"/>
              </a:solidFill>
              <a:latin typeface="Calibri"/>
              <a:cs typeface="Calibri"/>
            </a:endParaRPr>
          </a:p>
          <a:p>
            <a:pPr marL="12700" marR="402590"/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Energy </a:t>
            </a:r>
            <a:r>
              <a:rPr spc="-15" dirty="0">
                <a:solidFill>
                  <a:prstClr val="black"/>
                </a:solidFill>
                <a:latin typeface="Calibri"/>
                <a:cs typeface="Calibri"/>
              </a:rPr>
              <a:t>may </a:t>
            </a:r>
            <a:r>
              <a:rPr spc="-5" dirty="0">
                <a:solidFill>
                  <a:prstClr val="black"/>
                </a:solidFill>
                <a:latin typeface="Calibri"/>
                <a:cs typeface="Calibri"/>
              </a:rPr>
              <a:t>be used </a:t>
            </a:r>
            <a:r>
              <a:rPr spc="-15" dirty="0">
                <a:solidFill>
                  <a:prstClr val="black"/>
                </a:solidFill>
                <a:latin typeface="Calibri"/>
                <a:cs typeface="Calibri"/>
              </a:rPr>
              <a:t>for </a:t>
            </a:r>
            <a:r>
              <a:rPr i="1" spc="-25" dirty="0">
                <a:solidFill>
                  <a:prstClr val="black"/>
                </a:solidFill>
                <a:latin typeface="Calibri"/>
                <a:cs typeface="Calibri"/>
              </a:rPr>
              <a:t>Water </a:t>
            </a:r>
            <a:r>
              <a:rPr i="1" spc="-10" dirty="0">
                <a:solidFill>
                  <a:prstClr val="black"/>
                </a:solidFill>
                <a:latin typeface="Calibri"/>
                <a:cs typeface="Calibri"/>
              </a:rPr>
              <a:t>Storage </a:t>
            </a:r>
            <a:r>
              <a:rPr i="1" spc="-5" dirty="0">
                <a:solidFill>
                  <a:prstClr val="black"/>
                </a:solidFill>
                <a:latin typeface="Calibri"/>
                <a:cs typeface="Calibri"/>
              </a:rPr>
              <a:t>and  </a:t>
            </a:r>
            <a:r>
              <a:rPr i="1" spc="-10" dirty="0">
                <a:solidFill>
                  <a:prstClr val="black"/>
                </a:solidFill>
                <a:latin typeface="Calibri"/>
                <a:cs typeface="Calibri"/>
              </a:rPr>
              <a:t>Pumping for after</a:t>
            </a:r>
            <a:r>
              <a:rPr i="1" spc="3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i="1" spc="-5" dirty="0">
                <a:solidFill>
                  <a:prstClr val="black"/>
                </a:solidFill>
                <a:latin typeface="Calibri"/>
                <a:cs typeface="Calibri"/>
              </a:rPr>
              <a:t>treatment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>
              <a:spcBef>
                <a:spcPts val="25"/>
              </a:spcBef>
            </a:pPr>
            <a:endParaRPr sz="1750">
              <a:solidFill>
                <a:prstClr val="black"/>
              </a:solidFill>
              <a:latin typeface="Calibri"/>
              <a:cs typeface="Calibri"/>
            </a:endParaRPr>
          </a:p>
          <a:p>
            <a:pPr marL="12700" algn="just"/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Energy </a:t>
            </a:r>
            <a:r>
              <a:rPr spc="-15" dirty="0">
                <a:solidFill>
                  <a:prstClr val="black"/>
                </a:solidFill>
                <a:latin typeface="Calibri"/>
                <a:cs typeface="Calibri"/>
              </a:rPr>
              <a:t>may </a:t>
            </a:r>
            <a:r>
              <a:rPr spc="-5" dirty="0">
                <a:solidFill>
                  <a:prstClr val="black"/>
                </a:solidFill>
                <a:latin typeface="Calibri"/>
                <a:cs typeface="Calibri"/>
              </a:rPr>
              <a:t>be used 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in </a:t>
            </a:r>
            <a:r>
              <a:rPr i="1" spc="-25" dirty="0">
                <a:solidFill>
                  <a:prstClr val="black"/>
                </a:solidFill>
                <a:latin typeface="Calibri"/>
                <a:cs typeface="Calibri"/>
              </a:rPr>
              <a:t>Water</a:t>
            </a:r>
            <a:r>
              <a:rPr i="1" spc="7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i="1" spc="-10" dirty="0">
                <a:solidFill>
                  <a:prstClr val="black"/>
                </a:solidFill>
                <a:latin typeface="Calibri"/>
                <a:cs typeface="Calibri"/>
              </a:rPr>
              <a:t>Distribution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>
              <a:spcBef>
                <a:spcPts val="25"/>
              </a:spcBef>
            </a:pPr>
            <a:endParaRPr sz="1750">
              <a:solidFill>
                <a:prstClr val="black"/>
              </a:solidFill>
              <a:latin typeface="Calibri"/>
              <a:cs typeface="Calibri"/>
            </a:endParaRPr>
          </a:p>
          <a:p>
            <a:pPr marL="12700" algn="just"/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Energy </a:t>
            </a:r>
            <a:r>
              <a:rPr spc="-15" dirty="0">
                <a:solidFill>
                  <a:prstClr val="black"/>
                </a:solidFill>
                <a:latin typeface="Calibri"/>
                <a:cs typeface="Calibri"/>
              </a:rPr>
              <a:t>may </a:t>
            </a:r>
            <a:r>
              <a:rPr spc="-5" dirty="0">
                <a:solidFill>
                  <a:prstClr val="black"/>
                </a:solidFill>
                <a:latin typeface="Calibri"/>
                <a:cs typeface="Calibri"/>
              </a:rPr>
              <a:t>be used 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to </a:t>
            </a:r>
            <a:r>
              <a:rPr i="1" spc="-5" dirty="0">
                <a:solidFill>
                  <a:prstClr val="black"/>
                </a:solidFill>
                <a:latin typeface="Calibri"/>
                <a:cs typeface="Calibri"/>
              </a:rPr>
              <a:t>Heat</a:t>
            </a:r>
            <a:r>
              <a:rPr i="1" spc="8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i="1" spc="-25" dirty="0">
                <a:solidFill>
                  <a:prstClr val="black"/>
                </a:solidFill>
                <a:latin typeface="Calibri"/>
                <a:cs typeface="Calibri"/>
              </a:rPr>
              <a:t>Water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71946" y="6335369"/>
            <a:ext cx="31902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Energy </a:t>
            </a:r>
            <a:r>
              <a:rPr spc="-5" dirty="0">
                <a:solidFill>
                  <a:prstClr val="black"/>
                </a:solidFill>
                <a:latin typeface="Calibri"/>
                <a:cs typeface="Calibri"/>
              </a:rPr>
              <a:t>is </a:t>
            </a:r>
            <a:r>
              <a:rPr i="1" spc="-5" dirty="0">
                <a:solidFill>
                  <a:prstClr val="black"/>
                </a:solidFill>
                <a:latin typeface="Calibri"/>
                <a:cs typeface="Calibri"/>
              </a:rPr>
              <a:t>embedded </a:t>
            </a:r>
            <a:r>
              <a:rPr i="1" dirty="0">
                <a:solidFill>
                  <a:prstClr val="black"/>
                </a:solidFill>
                <a:latin typeface="Calibri"/>
                <a:cs typeface="Calibri"/>
              </a:rPr>
              <a:t>in </a:t>
            </a:r>
            <a:r>
              <a:rPr i="1" spc="-5" dirty="0">
                <a:solidFill>
                  <a:prstClr val="black"/>
                </a:solidFill>
                <a:latin typeface="Calibri"/>
                <a:cs typeface="Calibri"/>
              </a:rPr>
              <a:t>Cool</a:t>
            </a:r>
            <a:r>
              <a:rPr i="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i="1" spc="-25" dirty="0">
                <a:solidFill>
                  <a:prstClr val="black"/>
                </a:solidFill>
                <a:latin typeface="Calibri"/>
                <a:cs typeface="Calibri"/>
              </a:rPr>
              <a:t>Water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041636" y="4750308"/>
            <a:ext cx="601979" cy="14767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527665" algn="l"/>
              </a:tabLst>
            </a:pPr>
            <a:r>
              <a:rPr spc="-285" dirty="0"/>
              <a:t> </a:t>
            </a:r>
            <a:r>
              <a:rPr spc="-5" dirty="0"/>
              <a:t>Who </a:t>
            </a:r>
            <a:r>
              <a:rPr spc="-35" dirty="0"/>
              <a:t>We</a:t>
            </a:r>
            <a:r>
              <a:rPr spc="-210" dirty="0"/>
              <a:t> </a:t>
            </a:r>
            <a:r>
              <a:rPr spc="-5" dirty="0"/>
              <a:t>Are	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621780" y="1405331"/>
            <a:ext cx="4656455" cy="4305666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255270" indent="-243204">
              <a:lnSpc>
                <a:spcPct val="100000"/>
              </a:lnSpc>
              <a:spcBef>
                <a:spcPts val="815"/>
              </a:spcBef>
              <a:buSzPct val="95833"/>
              <a:buFont typeface="Wingdings"/>
              <a:buChar char=""/>
              <a:tabLst>
                <a:tab pos="255904" algn="l"/>
              </a:tabLst>
            </a:pPr>
            <a:r>
              <a:rPr sz="2400" spc="-5" dirty="0">
                <a:solidFill>
                  <a:srgbClr val="3E3E3E"/>
                </a:solidFill>
                <a:latin typeface="Arial"/>
                <a:cs typeface="Arial"/>
              </a:rPr>
              <a:t>Founded in</a:t>
            </a:r>
            <a:r>
              <a:rPr sz="2400" spc="20" dirty="0">
                <a:solidFill>
                  <a:srgbClr val="3E3E3E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3E3E3E"/>
                </a:solidFill>
                <a:latin typeface="Arial"/>
                <a:cs typeface="Arial"/>
              </a:rPr>
              <a:t>1886</a:t>
            </a:r>
            <a:endParaRPr sz="2400" dirty="0">
              <a:latin typeface="Arial"/>
              <a:cs typeface="Arial"/>
            </a:endParaRPr>
          </a:p>
          <a:p>
            <a:pPr marL="241300" marR="5080" indent="-229235">
              <a:lnSpc>
                <a:spcPts val="2590"/>
              </a:lnSpc>
              <a:spcBef>
                <a:spcPts val="1040"/>
              </a:spcBef>
              <a:buSzPct val="95833"/>
              <a:buFont typeface="Wingdings"/>
              <a:buChar char=""/>
              <a:tabLst>
                <a:tab pos="255904" algn="l"/>
              </a:tabLst>
            </a:pPr>
            <a:r>
              <a:rPr sz="2400" spc="-5" dirty="0">
                <a:solidFill>
                  <a:srgbClr val="3E3E3E"/>
                </a:solidFill>
                <a:latin typeface="Arial"/>
                <a:cs typeface="Arial"/>
              </a:rPr>
              <a:t>L</a:t>
            </a:r>
            <a:r>
              <a:rPr sz="2400" b="1" spc="-5" dirty="0">
                <a:solidFill>
                  <a:srgbClr val="3E3E3E"/>
                </a:solidFill>
                <a:latin typeface="Arial"/>
                <a:cs typeface="Arial"/>
              </a:rPr>
              <a:t>argest and most  geographically diverse </a:t>
            </a:r>
            <a:r>
              <a:rPr sz="2400" spc="-5" dirty="0">
                <a:solidFill>
                  <a:srgbClr val="3E3E3E"/>
                </a:solidFill>
                <a:latin typeface="Arial"/>
                <a:cs typeface="Arial"/>
              </a:rPr>
              <a:t>publicly  traded water and wastewater  service provider in the United  States</a:t>
            </a:r>
            <a:endParaRPr sz="2400" dirty="0">
              <a:latin typeface="Arial"/>
              <a:cs typeface="Arial"/>
            </a:endParaRPr>
          </a:p>
          <a:p>
            <a:pPr marL="241300" marR="225425" indent="-229235">
              <a:lnSpc>
                <a:spcPts val="2590"/>
              </a:lnSpc>
              <a:spcBef>
                <a:spcPts val="1005"/>
              </a:spcBef>
              <a:buSzPct val="95833"/>
              <a:buFont typeface="Wingdings"/>
              <a:buChar char=""/>
              <a:tabLst>
                <a:tab pos="255904" algn="l"/>
              </a:tabLst>
            </a:pPr>
            <a:r>
              <a:rPr sz="2400" spc="-5" dirty="0">
                <a:solidFill>
                  <a:srgbClr val="3E3E3E"/>
                </a:solidFill>
                <a:latin typeface="Arial"/>
                <a:cs typeface="Arial"/>
              </a:rPr>
              <a:t>Local water company serving  over </a:t>
            </a:r>
            <a:r>
              <a:rPr sz="2400" b="1" spc="-5" dirty="0">
                <a:solidFill>
                  <a:srgbClr val="3E3E3E"/>
                </a:solidFill>
                <a:latin typeface="Arial"/>
                <a:cs typeface="Arial"/>
              </a:rPr>
              <a:t>1,600 communities</a:t>
            </a:r>
            <a:r>
              <a:rPr sz="2400" b="1" spc="-10" dirty="0">
                <a:solidFill>
                  <a:srgbClr val="3E3E3E"/>
                </a:solidFill>
                <a:latin typeface="Arial"/>
                <a:cs typeface="Arial"/>
              </a:rPr>
              <a:t>.</a:t>
            </a:r>
            <a:endParaRPr sz="2400" dirty="0">
              <a:latin typeface="Arial"/>
              <a:cs typeface="Arial"/>
            </a:endParaRPr>
          </a:p>
          <a:p>
            <a:pPr marL="255270" indent="-243204">
              <a:lnSpc>
                <a:spcPct val="100000"/>
              </a:lnSpc>
              <a:spcBef>
                <a:spcPts val="680"/>
              </a:spcBef>
              <a:buSzPct val="95833"/>
              <a:buFont typeface="Wingdings"/>
              <a:buChar char=""/>
              <a:tabLst>
                <a:tab pos="255904" algn="l"/>
              </a:tabLst>
            </a:pPr>
            <a:r>
              <a:rPr sz="2400" spc="-5" dirty="0">
                <a:solidFill>
                  <a:srgbClr val="3E3E3E"/>
                </a:solidFill>
                <a:latin typeface="Arial"/>
                <a:cs typeface="Arial"/>
              </a:rPr>
              <a:t>Employ </a:t>
            </a:r>
            <a:r>
              <a:rPr sz="2400" b="1" spc="-5" dirty="0">
                <a:solidFill>
                  <a:srgbClr val="3E3E3E"/>
                </a:solidFill>
                <a:latin typeface="Arial"/>
                <a:cs typeface="Arial"/>
              </a:rPr>
              <a:t>over 6,800</a:t>
            </a:r>
            <a:r>
              <a:rPr sz="2400" b="1" spc="20" dirty="0">
                <a:solidFill>
                  <a:srgbClr val="3E3E3E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E3E3E"/>
                </a:solidFill>
                <a:latin typeface="Arial"/>
                <a:cs typeface="Arial"/>
              </a:rPr>
              <a:t>people</a:t>
            </a:r>
            <a:endParaRPr sz="2400" dirty="0">
              <a:latin typeface="Arial"/>
              <a:cs typeface="Arial"/>
            </a:endParaRPr>
          </a:p>
          <a:p>
            <a:pPr marL="255270" indent="-243204">
              <a:lnSpc>
                <a:spcPts val="2735"/>
              </a:lnSpc>
              <a:spcBef>
                <a:spcPts val="715"/>
              </a:spcBef>
              <a:buSzPct val="95833"/>
              <a:buFont typeface="Wingdings"/>
              <a:buChar char=""/>
              <a:tabLst>
                <a:tab pos="255904" algn="l"/>
              </a:tabLst>
            </a:pPr>
            <a:r>
              <a:rPr sz="2400" spc="-25" dirty="0">
                <a:solidFill>
                  <a:srgbClr val="3E3E3E"/>
                </a:solidFill>
                <a:latin typeface="Arial"/>
                <a:cs typeface="Arial"/>
              </a:rPr>
              <a:t>Treat </a:t>
            </a:r>
            <a:r>
              <a:rPr sz="2400" spc="-5" dirty="0">
                <a:solidFill>
                  <a:srgbClr val="3E3E3E"/>
                </a:solidFill>
                <a:latin typeface="Arial"/>
                <a:cs typeface="Arial"/>
              </a:rPr>
              <a:t>and deliver more than</a:t>
            </a:r>
            <a:r>
              <a:rPr sz="2400" spc="40" dirty="0">
                <a:solidFill>
                  <a:srgbClr val="3E3E3E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E3E3E"/>
                </a:solidFill>
                <a:latin typeface="Arial"/>
                <a:cs typeface="Arial"/>
              </a:rPr>
              <a:t>a</a:t>
            </a:r>
            <a:endParaRPr sz="2400" dirty="0">
              <a:latin typeface="Arial"/>
              <a:cs typeface="Arial"/>
            </a:endParaRPr>
          </a:p>
          <a:p>
            <a:pPr marL="241300">
              <a:lnSpc>
                <a:spcPts val="2735"/>
              </a:lnSpc>
            </a:pPr>
            <a:r>
              <a:rPr sz="2400" b="1" spc="-5" dirty="0">
                <a:solidFill>
                  <a:srgbClr val="3E3E3E"/>
                </a:solidFill>
                <a:latin typeface="Arial"/>
                <a:cs typeface="Arial"/>
              </a:rPr>
              <a:t>billion gallons of water</a:t>
            </a:r>
            <a:r>
              <a:rPr sz="2400" b="1" spc="-65" dirty="0">
                <a:solidFill>
                  <a:srgbClr val="3E3E3E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3E3E3E"/>
                </a:solidFill>
                <a:latin typeface="Arial"/>
                <a:cs typeface="Arial"/>
              </a:rPr>
              <a:t>daily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05740" y="1612392"/>
            <a:ext cx="6219443" cy="42207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DEBE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020559" y="565149"/>
            <a:ext cx="179387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0500" marR="5080" indent="-178435">
              <a:spcBef>
                <a:spcPts val="95"/>
              </a:spcBef>
            </a:pPr>
            <a:r>
              <a:rPr sz="4000" i="1" spc="-45" dirty="0">
                <a:solidFill>
                  <a:srgbClr val="548ED4"/>
                </a:solidFill>
                <a:latin typeface="Calibri"/>
                <a:cs typeface="Calibri"/>
              </a:rPr>
              <a:t>Water</a:t>
            </a:r>
            <a:r>
              <a:rPr sz="4000" i="1" spc="-80" dirty="0">
                <a:solidFill>
                  <a:srgbClr val="548ED4"/>
                </a:solidFill>
                <a:latin typeface="Calibri"/>
                <a:cs typeface="Calibri"/>
              </a:rPr>
              <a:t> </a:t>
            </a:r>
            <a:r>
              <a:rPr sz="4000" i="1" spc="-5" dirty="0">
                <a:solidFill>
                  <a:srgbClr val="548ED4"/>
                </a:solidFill>
                <a:latin typeface="Calibri"/>
                <a:cs typeface="Calibri"/>
              </a:rPr>
              <a:t>in  </a:t>
            </a:r>
            <a:r>
              <a:rPr sz="4000" i="1" spc="-15" dirty="0">
                <a:solidFill>
                  <a:srgbClr val="548ED4"/>
                </a:solidFill>
                <a:latin typeface="Calibri"/>
                <a:cs typeface="Calibri"/>
              </a:rPr>
              <a:t>Energy</a:t>
            </a:r>
            <a:endParaRPr sz="40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031983" y="6442964"/>
            <a:ext cx="100330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050" dirty="0">
                <a:solidFill>
                  <a:prstClr val="black"/>
                </a:solidFill>
                <a:latin typeface="Arial"/>
                <a:cs typeface="Arial"/>
              </a:rPr>
              <a:t>3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02739" y="89103"/>
            <a:ext cx="6064250" cy="66109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30" dirty="0">
                <a:solidFill>
                  <a:prstClr val="black"/>
                </a:solidFill>
                <a:latin typeface="Calibri"/>
                <a:cs typeface="Calibri"/>
              </a:rPr>
              <a:t>Water </a:t>
            </a:r>
            <a:r>
              <a:rPr sz="2400" spc="-20" dirty="0">
                <a:solidFill>
                  <a:prstClr val="black"/>
                </a:solidFill>
                <a:latin typeface="Calibri"/>
                <a:cs typeface="Calibri"/>
              </a:rPr>
              <a:t>may </a:t>
            </a:r>
            <a:r>
              <a:rPr sz="2400" spc="-5" dirty="0">
                <a:solidFill>
                  <a:prstClr val="black"/>
                </a:solidFill>
                <a:latin typeface="Calibri"/>
                <a:cs typeface="Calibri"/>
              </a:rPr>
              <a:t>be used </a:t>
            </a:r>
            <a:r>
              <a:rPr sz="2400" spc="-20" dirty="0">
                <a:solidFill>
                  <a:prstClr val="black"/>
                </a:solidFill>
                <a:latin typeface="Calibri"/>
                <a:cs typeface="Calibri"/>
              </a:rPr>
              <a:t>for </a:t>
            </a:r>
            <a:r>
              <a:rPr sz="2400" i="1" spc="-5" dirty="0">
                <a:solidFill>
                  <a:prstClr val="black"/>
                </a:solidFill>
                <a:latin typeface="Calibri"/>
                <a:cs typeface="Calibri"/>
              </a:rPr>
              <a:t>Energy resource  </a:t>
            </a:r>
            <a:r>
              <a:rPr sz="2400" i="1" spc="-10" dirty="0">
                <a:solidFill>
                  <a:prstClr val="black"/>
                </a:solidFill>
                <a:latin typeface="Calibri"/>
                <a:cs typeface="Calibri"/>
              </a:rPr>
              <a:t>extraction </a:t>
            </a:r>
            <a:r>
              <a:rPr sz="2400" i="1" spc="-5" dirty="0">
                <a:solidFill>
                  <a:prstClr val="black"/>
                </a:solidFill>
                <a:latin typeface="Calibri"/>
                <a:cs typeface="Calibri"/>
              </a:rPr>
              <a:t>or harnessing</a:t>
            </a:r>
            <a:r>
              <a:rPr sz="2400" spc="-5" dirty="0">
                <a:solidFill>
                  <a:prstClr val="black"/>
                </a:solidFill>
                <a:latin typeface="Calibri"/>
                <a:cs typeface="Calibri"/>
              </a:rPr>
              <a:t>, </a:t>
            </a:r>
            <a:r>
              <a:rPr sz="2400" i="1" dirty="0">
                <a:solidFill>
                  <a:prstClr val="black"/>
                </a:solidFill>
                <a:latin typeface="Calibri"/>
                <a:cs typeface="Calibri"/>
              </a:rPr>
              <a:t>e.g.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in </a:t>
            </a:r>
            <a:r>
              <a:rPr sz="2400" spc="-10" dirty="0">
                <a:solidFill>
                  <a:prstClr val="black"/>
                </a:solidFill>
                <a:latin typeface="Calibri"/>
                <a:cs typeface="Calibri"/>
              </a:rPr>
              <a:t>fracking </a:t>
            </a:r>
            <a:r>
              <a:rPr sz="2400" spc="-5" dirty="0">
                <a:solidFill>
                  <a:prstClr val="black"/>
                </a:solidFill>
                <a:latin typeface="Calibri"/>
                <a:cs typeface="Calibri"/>
              </a:rPr>
              <a:t>or </a:t>
            </a:r>
            <a:r>
              <a:rPr sz="2400" spc="-25" dirty="0">
                <a:solidFill>
                  <a:prstClr val="black"/>
                </a:solidFill>
                <a:latin typeface="Calibri"/>
                <a:cs typeface="Calibri"/>
              </a:rPr>
              <a:t>for  </a:t>
            </a:r>
            <a:r>
              <a:rPr sz="2400" spc="-5" dirty="0">
                <a:solidFill>
                  <a:prstClr val="black"/>
                </a:solidFill>
                <a:latin typeface="Calibri"/>
                <a:cs typeface="Calibri"/>
              </a:rPr>
              <a:t>geothermal</a:t>
            </a: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prstClr val="black"/>
                </a:solidFill>
                <a:latin typeface="Calibri"/>
                <a:cs typeface="Calibri"/>
              </a:rPr>
              <a:t>productivity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  <a:p>
            <a:pPr marL="355600" marR="71755" indent="-342900">
              <a:spcBef>
                <a:spcPts val="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30" dirty="0">
                <a:solidFill>
                  <a:prstClr val="black"/>
                </a:solidFill>
                <a:latin typeface="Calibri"/>
                <a:cs typeface="Calibri"/>
              </a:rPr>
              <a:t>Water </a:t>
            </a: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may </a:t>
            </a:r>
            <a:r>
              <a:rPr sz="2400" spc="-5" dirty="0">
                <a:solidFill>
                  <a:prstClr val="black"/>
                </a:solidFill>
                <a:latin typeface="Calibri"/>
                <a:cs typeface="Calibri"/>
              </a:rPr>
              <a:t>be used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in </a:t>
            </a:r>
            <a:r>
              <a:rPr sz="2400" i="1" spc="-5" dirty="0">
                <a:solidFill>
                  <a:prstClr val="black"/>
                </a:solidFill>
                <a:latin typeface="Calibri"/>
                <a:cs typeface="Calibri"/>
              </a:rPr>
              <a:t>Energy </a:t>
            </a:r>
            <a:r>
              <a:rPr sz="2400" i="1" spc="-10" dirty="0">
                <a:solidFill>
                  <a:prstClr val="black"/>
                </a:solidFill>
                <a:latin typeface="Calibri"/>
                <a:cs typeface="Calibri"/>
              </a:rPr>
              <a:t>facilities  </a:t>
            </a:r>
            <a:r>
              <a:rPr sz="2400" i="1" spc="-5" dirty="0">
                <a:solidFill>
                  <a:prstClr val="black"/>
                </a:solidFill>
                <a:latin typeface="Calibri"/>
                <a:cs typeface="Calibri"/>
              </a:rPr>
              <a:t>production</a:t>
            </a:r>
            <a:r>
              <a:rPr sz="2400" spc="-5" dirty="0">
                <a:solidFill>
                  <a:prstClr val="black"/>
                </a:solidFill>
                <a:latin typeface="Calibri"/>
                <a:cs typeface="Calibri"/>
              </a:rPr>
              <a:t>, </a:t>
            </a:r>
            <a:r>
              <a:rPr sz="2400" i="1" dirty="0">
                <a:solidFill>
                  <a:prstClr val="black"/>
                </a:solidFill>
                <a:latin typeface="Calibri"/>
                <a:cs typeface="Calibri"/>
              </a:rPr>
              <a:t>e.g. </a:t>
            </a:r>
            <a:r>
              <a:rPr sz="2400" spc="-5" dirty="0">
                <a:solidFill>
                  <a:prstClr val="black"/>
                </a:solidFill>
                <a:latin typeface="Calibri"/>
                <a:cs typeface="Calibri"/>
              </a:rPr>
              <a:t>some </a:t>
            </a: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water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is </a:t>
            </a:r>
            <a:r>
              <a:rPr sz="2400" spc="-5" dirty="0">
                <a:solidFill>
                  <a:prstClr val="black"/>
                </a:solidFill>
                <a:latin typeface="Calibri"/>
                <a:cs typeface="Calibri"/>
              </a:rPr>
              <a:t>used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in </a:t>
            </a:r>
            <a:r>
              <a:rPr sz="2400" spc="-5" dirty="0">
                <a:solidFill>
                  <a:prstClr val="black"/>
                </a:solidFill>
                <a:latin typeface="Calibri"/>
                <a:cs typeface="Calibri"/>
              </a:rPr>
              <a:t>solar  panel </a:t>
            </a:r>
            <a:r>
              <a:rPr sz="2400" spc="-10" dirty="0">
                <a:solidFill>
                  <a:prstClr val="black"/>
                </a:solidFill>
                <a:latin typeface="Calibri"/>
                <a:cs typeface="Calibri"/>
              </a:rPr>
              <a:t>production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and </a:t>
            </a: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to </a:t>
            </a:r>
            <a:r>
              <a:rPr sz="2400" spc="-20" dirty="0">
                <a:solidFill>
                  <a:prstClr val="black"/>
                </a:solidFill>
                <a:latin typeface="Calibri"/>
                <a:cs typeface="Calibri"/>
              </a:rPr>
              <a:t>keep </a:t>
            </a:r>
            <a:r>
              <a:rPr sz="2400" spc="-5" dirty="0">
                <a:solidFill>
                  <a:prstClr val="black"/>
                </a:solidFill>
                <a:latin typeface="Calibri"/>
                <a:cs typeface="Calibri"/>
              </a:rPr>
              <a:t>solar panels 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clean, </a:t>
            </a: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water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is </a:t>
            </a:r>
            <a:r>
              <a:rPr sz="2400" spc="-5" dirty="0">
                <a:solidFill>
                  <a:prstClr val="black"/>
                </a:solidFill>
                <a:latin typeface="Calibri"/>
                <a:cs typeface="Calibri"/>
              </a:rPr>
              <a:t>used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in </a:t>
            </a:r>
            <a:r>
              <a:rPr sz="2400" spc="-5" dirty="0">
                <a:solidFill>
                  <a:prstClr val="black"/>
                </a:solidFill>
                <a:latin typeface="Calibri"/>
                <a:cs typeface="Calibri"/>
              </a:rPr>
              <a:t>steelmaking </a:t>
            </a:r>
            <a:r>
              <a:rPr sz="2400" spc="-20" dirty="0">
                <a:solidFill>
                  <a:prstClr val="black"/>
                </a:solidFill>
                <a:latin typeface="Calibri"/>
                <a:cs typeface="Calibri"/>
              </a:rPr>
              <a:t>for</a:t>
            </a:r>
            <a:r>
              <a:rPr sz="2400" spc="-13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Calibri"/>
                <a:cs typeface="Calibri"/>
              </a:rPr>
              <a:t>energy  facilities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  <a:p>
            <a:pPr marL="355600" marR="220979" indent="-342900"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30" dirty="0">
                <a:solidFill>
                  <a:prstClr val="black"/>
                </a:solidFill>
                <a:latin typeface="Calibri"/>
                <a:cs typeface="Calibri"/>
              </a:rPr>
              <a:t>Water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is </a:t>
            </a:r>
            <a:r>
              <a:rPr sz="2400" spc="-5" dirty="0">
                <a:solidFill>
                  <a:prstClr val="black"/>
                </a:solidFill>
                <a:latin typeface="Calibri"/>
                <a:cs typeface="Calibri"/>
              </a:rPr>
              <a:t>used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in thermal </a:t>
            </a:r>
            <a:r>
              <a:rPr sz="2400" spc="-10" dirty="0">
                <a:solidFill>
                  <a:prstClr val="black"/>
                </a:solidFill>
                <a:latin typeface="Calibri"/>
                <a:cs typeface="Calibri"/>
              </a:rPr>
              <a:t>power plants </a:t>
            </a:r>
            <a:r>
              <a:rPr sz="2400" spc="-25" dirty="0">
                <a:solidFill>
                  <a:prstClr val="black"/>
                </a:solidFill>
                <a:latin typeface="Calibri"/>
                <a:cs typeface="Calibri"/>
              </a:rPr>
              <a:t>for  </a:t>
            </a:r>
            <a:r>
              <a:rPr sz="2400" i="1" spc="-5" dirty="0">
                <a:solidFill>
                  <a:prstClr val="black"/>
                </a:solidFill>
                <a:latin typeface="Calibri"/>
                <a:cs typeface="Calibri"/>
              </a:rPr>
              <a:t>Energy </a:t>
            </a:r>
            <a:r>
              <a:rPr sz="2400" i="1" dirty="0">
                <a:solidFill>
                  <a:prstClr val="black"/>
                </a:solidFill>
                <a:latin typeface="Calibri"/>
                <a:cs typeface="Calibri"/>
              </a:rPr>
              <a:t>Generation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as </a:t>
            </a: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water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is </a:t>
            </a: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converted to  stem </a:t>
            </a:r>
            <a:r>
              <a:rPr sz="2400" spc="-20" dirty="0">
                <a:solidFill>
                  <a:prstClr val="black"/>
                </a:solidFill>
                <a:latin typeface="Calibri"/>
                <a:cs typeface="Calibri"/>
              </a:rPr>
              <a:t>for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a Geothermal, </a:t>
            </a: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Natural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Gas, </a:t>
            </a:r>
            <a:r>
              <a:rPr sz="2400" spc="-5" dirty="0">
                <a:solidFill>
                  <a:prstClr val="black"/>
                </a:solidFill>
                <a:latin typeface="Calibri"/>
                <a:cs typeface="Calibri"/>
              </a:rPr>
              <a:t>Coal,</a:t>
            </a:r>
            <a:r>
              <a:rPr sz="2400" spc="-8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Calibri"/>
                <a:cs typeface="Calibri"/>
              </a:rPr>
              <a:t>or  nuclear </a:t>
            </a:r>
            <a:r>
              <a:rPr sz="2400" spc="-10" dirty="0">
                <a:solidFill>
                  <a:prstClr val="black"/>
                </a:solidFill>
                <a:latin typeface="Calibri"/>
                <a:cs typeface="Calibri"/>
              </a:rPr>
              <a:t>plant,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and </a:t>
            </a:r>
            <a:r>
              <a:rPr sz="2400" spc="-20" dirty="0">
                <a:solidFill>
                  <a:prstClr val="black"/>
                </a:solidFill>
                <a:latin typeface="Calibri"/>
                <a:cs typeface="Calibri"/>
              </a:rPr>
              <a:t>water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is </a:t>
            </a:r>
            <a:r>
              <a:rPr sz="2400" spc="-5" dirty="0">
                <a:solidFill>
                  <a:prstClr val="black"/>
                </a:solidFill>
                <a:latin typeface="Calibri"/>
                <a:cs typeface="Calibri"/>
              </a:rPr>
              <a:t>used </a:t>
            </a:r>
            <a:r>
              <a:rPr sz="2400" spc="-20" dirty="0">
                <a:solidFill>
                  <a:prstClr val="black"/>
                </a:solidFill>
                <a:latin typeface="Calibri"/>
                <a:cs typeface="Calibri"/>
              </a:rPr>
              <a:t>for</a:t>
            </a:r>
            <a:r>
              <a:rPr sz="2400" spc="-10" dirty="0">
                <a:solidFill>
                  <a:prstClr val="black"/>
                </a:solidFill>
                <a:latin typeface="Calibri"/>
                <a:cs typeface="Calibri"/>
              </a:rPr>
              <a:t> cooling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  <a:p>
            <a:pPr marL="355600" marR="160020" indent="-342900">
              <a:spcBef>
                <a:spcPts val="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30" dirty="0">
                <a:solidFill>
                  <a:prstClr val="black"/>
                </a:solidFill>
                <a:latin typeface="Calibri"/>
                <a:cs typeface="Calibri"/>
              </a:rPr>
              <a:t>Water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is </a:t>
            </a:r>
            <a:r>
              <a:rPr sz="2400" spc="-5" dirty="0">
                <a:solidFill>
                  <a:prstClr val="black"/>
                </a:solidFill>
                <a:latin typeface="Calibri"/>
                <a:cs typeface="Calibri"/>
              </a:rPr>
              <a:t>the </a:t>
            </a:r>
            <a:r>
              <a:rPr sz="2400" i="1" spc="-5" dirty="0">
                <a:solidFill>
                  <a:prstClr val="black"/>
                </a:solidFill>
                <a:latin typeface="Calibri"/>
                <a:cs typeface="Calibri"/>
              </a:rPr>
              <a:t>“fuel” </a:t>
            </a:r>
            <a:r>
              <a:rPr sz="2400" i="1" spc="-10" dirty="0">
                <a:solidFill>
                  <a:prstClr val="black"/>
                </a:solidFill>
                <a:latin typeface="Calibri"/>
                <a:cs typeface="Calibri"/>
              </a:rPr>
              <a:t>for hydroelectric </a:t>
            </a:r>
            <a:r>
              <a:rPr sz="2400" i="1" spc="-5" dirty="0">
                <a:solidFill>
                  <a:prstClr val="black"/>
                </a:solidFill>
                <a:latin typeface="Calibri"/>
                <a:cs typeface="Calibri"/>
              </a:rPr>
              <a:t>power  production, source </a:t>
            </a:r>
            <a:r>
              <a:rPr sz="2400" i="1" spc="-10" dirty="0">
                <a:solidFill>
                  <a:prstClr val="black"/>
                </a:solidFill>
                <a:latin typeface="Calibri"/>
                <a:cs typeface="Calibri"/>
              </a:rPr>
              <a:t>for hydrogen, </a:t>
            </a:r>
            <a:r>
              <a:rPr sz="2400" i="1" spc="-5" dirty="0">
                <a:solidFill>
                  <a:prstClr val="black"/>
                </a:solidFill>
                <a:latin typeface="Calibri"/>
                <a:cs typeface="Calibri"/>
              </a:rPr>
              <a:t>and </a:t>
            </a:r>
            <a:r>
              <a:rPr sz="2400" i="1" dirty="0">
                <a:solidFill>
                  <a:prstClr val="black"/>
                </a:solidFill>
                <a:latin typeface="Calibri"/>
                <a:cs typeface="Calibri"/>
              </a:rPr>
              <a:t>used </a:t>
            </a:r>
            <a:r>
              <a:rPr sz="2400" i="1" spc="-15" dirty="0">
                <a:solidFill>
                  <a:prstClr val="black"/>
                </a:solidFill>
                <a:latin typeface="Calibri"/>
                <a:cs typeface="Calibri"/>
              </a:rPr>
              <a:t>to  </a:t>
            </a:r>
            <a:r>
              <a:rPr sz="2400" i="1" spc="-5" dirty="0">
                <a:solidFill>
                  <a:prstClr val="black"/>
                </a:solidFill>
                <a:latin typeface="Calibri"/>
                <a:cs typeface="Calibri"/>
              </a:rPr>
              <a:t>produce </a:t>
            </a:r>
            <a:r>
              <a:rPr sz="2400" i="1" dirty="0">
                <a:solidFill>
                  <a:prstClr val="black"/>
                </a:solidFill>
                <a:latin typeface="Calibri"/>
                <a:cs typeface="Calibri"/>
              </a:rPr>
              <a:t>ethanol </a:t>
            </a:r>
            <a:r>
              <a:rPr sz="2400" i="1" spc="-5" dirty="0">
                <a:solidFill>
                  <a:prstClr val="black"/>
                </a:solidFill>
                <a:latin typeface="Calibri"/>
                <a:cs typeface="Calibri"/>
              </a:rPr>
              <a:t>and </a:t>
            </a:r>
            <a:r>
              <a:rPr sz="2400" i="1" spc="-15" dirty="0">
                <a:solidFill>
                  <a:prstClr val="black"/>
                </a:solidFill>
                <a:latin typeface="Calibri"/>
                <a:cs typeface="Calibri"/>
              </a:rPr>
              <a:t>many</a:t>
            </a:r>
            <a:r>
              <a:rPr sz="2400" i="1" spc="-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i="1" spc="-5" dirty="0">
                <a:solidFill>
                  <a:prstClr val="black"/>
                </a:solidFill>
                <a:latin typeface="Calibri"/>
                <a:cs typeface="Calibri"/>
              </a:rPr>
              <a:t>biofuels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  <a:p>
            <a:pPr marL="355600" indent="-342900"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30" dirty="0">
                <a:solidFill>
                  <a:prstClr val="black"/>
                </a:solidFill>
                <a:latin typeface="Calibri"/>
                <a:cs typeface="Calibri"/>
              </a:rPr>
              <a:t>Water </a:t>
            </a: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affects </a:t>
            </a:r>
            <a:r>
              <a:rPr sz="2400" i="1" spc="-5" dirty="0">
                <a:solidFill>
                  <a:prstClr val="black"/>
                </a:solidFill>
                <a:latin typeface="Calibri"/>
                <a:cs typeface="Calibri"/>
              </a:rPr>
              <a:t>Energy resource</a:t>
            </a:r>
            <a:r>
              <a:rPr sz="2400" i="1" spc="2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i="1" spc="-5" dirty="0">
                <a:solidFill>
                  <a:prstClr val="black"/>
                </a:solidFill>
                <a:latin typeface="Calibri"/>
                <a:cs typeface="Calibri"/>
              </a:rPr>
              <a:t>maintenance</a:t>
            </a:r>
            <a:r>
              <a:rPr sz="2400" spc="-5" dirty="0">
                <a:solidFill>
                  <a:prstClr val="black"/>
                </a:solidFill>
                <a:latin typeface="Calibri"/>
                <a:cs typeface="Calibri"/>
              </a:rPr>
              <a:t>,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  <a:p>
            <a:pPr marL="355600"/>
            <a:r>
              <a:rPr sz="2400" i="1" dirty="0">
                <a:solidFill>
                  <a:prstClr val="black"/>
                </a:solidFill>
                <a:latin typeface="Calibri"/>
                <a:cs typeface="Calibri"/>
              </a:rPr>
              <a:t>e.g. </a:t>
            </a: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drought </a:t>
            </a:r>
            <a:r>
              <a:rPr sz="2400" spc="-20" dirty="0">
                <a:solidFill>
                  <a:prstClr val="black"/>
                </a:solidFill>
                <a:latin typeface="Calibri"/>
                <a:cs typeface="Calibri"/>
              </a:rPr>
              <a:t>may </a:t>
            </a:r>
            <a:r>
              <a:rPr sz="2400" spc="-10" dirty="0">
                <a:solidFill>
                  <a:prstClr val="black"/>
                </a:solidFill>
                <a:latin typeface="Calibri"/>
                <a:cs typeface="Calibri"/>
              </a:rPr>
              <a:t>compromise trees</a:t>
            </a:r>
            <a:r>
              <a:rPr sz="2400" spc="-2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Calibri"/>
                <a:cs typeface="Calibri"/>
              </a:rPr>
              <a:t>near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  <a:p>
            <a:pPr marL="355600">
              <a:spcBef>
                <a:spcPts val="5"/>
              </a:spcBef>
            </a:pPr>
            <a:r>
              <a:rPr sz="2400" spc="-10" dirty="0">
                <a:solidFill>
                  <a:prstClr val="black"/>
                </a:solidFill>
                <a:latin typeface="Calibri"/>
                <a:cs typeface="Calibri"/>
              </a:rPr>
              <a:t>power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 lines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420100" y="2621279"/>
            <a:ext cx="990600" cy="15316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077200" y="4419600"/>
            <a:ext cx="1578864" cy="24383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67227" y="123444"/>
            <a:ext cx="4924044" cy="27599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28188" y="4357115"/>
            <a:ext cx="4863084" cy="2154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30679" y="2938273"/>
            <a:ext cx="3665220" cy="14538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31442" y="5317998"/>
            <a:ext cx="1827530" cy="528955"/>
          </a:xfrm>
          <a:custGeom>
            <a:avLst/>
            <a:gdLst/>
            <a:ahLst/>
            <a:cxnLst/>
            <a:rect l="l" t="t" r="r" b="b"/>
            <a:pathLst>
              <a:path w="1827530" h="528954">
                <a:moveTo>
                  <a:pt x="1562862" y="0"/>
                </a:moveTo>
                <a:lnTo>
                  <a:pt x="1562862" y="132206"/>
                </a:lnTo>
                <a:lnTo>
                  <a:pt x="0" y="132206"/>
                </a:lnTo>
                <a:lnTo>
                  <a:pt x="0" y="396620"/>
                </a:lnTo>
                <a:lnTo>
                  <a:pt x="1562862" y="396620"/>
                </a:lnTo>
                <a:lnTo>
                  <a:pt x="1562862" y="528827"/>
                </a:lnTo>
                <a:lnTo>
                  <a:pt x="1827276" y="264413"/>
                </a:lnTo>
                <a:lnTo>
                  <a:pt x="156286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31442" y="5317998"/>
            <a:ext cx="1827530" cy="528955"/>
          </a:xfrm>
          <a:custGeom>
            <a:avLst/>
            <a:gdLst/>
            <a:ahLst/>
            <a:cxnLst/>
            <a:rect l="l" t="t" r="r" b="b"/>
            <a:pathLst>
              <a:path w="1827530" h="528954">
                <a:moveTo>
                  <a:pt x="0" y="132206"/>
                </a:moveTo>
                <a:lnTo>
                  <a:pt x="1562862" y="132206"/>
                </a:lnTo>
                <a:lnTo>
                  <a:pt x="1562862" y="0"/>
                </a:lnTo>
                <a:lnTo>
                  <a:pt x="1827276" y="264413"/>
                </a:lnTo>
                <a:lnTo>
                  <a:pt x="1562862" y="528827"/>
                </a:lnTo>
                <a:lnTo>
                  <a:pt x="1562862" y="396620"/>
                </a:lnTo>
                <a:lnTo>
                  <a:pt x="0" y="396620"/>
                </a:lnTo>
                <a:lnTo>
                  <a:pt x="0" y="132206"/>
                </a:lnTo>
                <a:close/>
              </a:path>
            </a:pathLst>
          </a:custGeom>
          <a:ln w="25908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25296" y="385318"/>
            <a:ext cx="131635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3175" algn="ctr">
              <a:spcBef>
                <a:spcPts val="100"/>
              </a:spcBef>
            </a:pPr>
            <a:r>
              <a:rPr sz="3600" b="1" spc="-50" dirty="0">
                <a:solidFill>
                  <a:srgbClr val="943735"/>
                </a:solidFill>
                <a:latin typeface="Calibri"/>
                <a:cs typeface="Calibri"/>
              </a:rPr>
              <a:t>Water  </a:t>
            </a:r>
            <a:r>
              <a:rPr sz="3600" b="1" dirty="0">
                <a:solidFill>
                  <a:srgbClr val="943735"/>
                </a:solidFill>
                <a:latin typeface="Calibri"/>
                <a:cs typeface="Calibri"/>
              </a:rPr>
              <a:t>in   Ene</a:t>
            </a:r>
            <a:r>
              <a:rPr sz="3600" b="1" spc="-40" dirty="0">
                <a:solidFill>
                  <a:srgbClr val="943735"/>
                </a:solidFill>
                <a:latin typeface="Calibri"/>
                <a:cs typeface="Calibri"/>
              </a:rPr>
              <a:t>r</a:t>
            </a:r>
            <a:r>
              <a:rPr sz="3600" b="1" spc="-5" dirty="0">
                <a:solidFill>
                  <a:srgbClr val="943735"/>
                </a:solidFill>
                <a:latin typeface="Calibri"/>
                <a:cs typeface="Calibri"/>
              </a:rPr>
              <a:t>gy</a:t>
            </a:r>
            <a:endParaRPr sz="36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07540" y="4498595"/>
            <a:ext cx="950594" cy="6445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</a:pPr>
            <a:r>
              <a:rPr sz="1350" dirty="0">
                <a:solidFill>
                  <a:prstClr val="black"/>
                </a:solidFill>
                <a:latin typeface="Arial"/>
                <a:cs typeface="Arial"/>
              </a:rPr>
              <a:t>CalPine  Geothermal  Power</a:t>
            </a:r>
            <a:r>
              <a:rPr sz="1350" spc="-10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prstClr val="black"/>
                </a:solidFill>
                <a:latin typeface="Arial"/>
                <a:cs typeface="Arial"/>
              </a:rPr>
              <a:t>Plant</a:t>
            </a:r>
            <a:endParaRPr sz="13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204708" y="160097"/>
            <a:ext cx="2117725" cy="1306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35" algn="ctr">
              <a:spcBef>
                <a:spcPts val="95"/>
              </a:spcBef>
            </a:pPr>
            <a:r>
              <a:rPr sz="2800" b="0" i="0" spc="-5" dirty="0">
                <a:latin typeface="Arial"/>
                <a:cs typeface="Arial"/>
              </a:rPr>
              <a:t>Energy  Systems</a:t>
            </a:r>
            <a:r>
              <a:rPr sz="2800" b="0" i="0" spc="-75" dirty="0">
                <a:latin typeface="Arial"/>
                <a:cs typeface="Arial"/>
              </a:rPr>
              <a:t> </a:t>
            </a:r>
            <a:r>
              <a:rPr sz="2800" b="0" i="0" spc="-5" dirty="0">
                <a:latin typeface="Arial"/>
                <a:cs typeface="Arial"/>
              </a:rPr>
              <a:t>Use  </a:t>
            </a:r>
            <a:r>
              <a:rPr sz="2800" b="0" i="0" spc="-25" dirty="0">
                <a:latin typeface="Arial"/>
                <a:cs typeface="Arial"/>
              </a:rPr>
              <a:t>Water </a:t>
            </a:r>
            <a:r>
              <a:rPr sz="2800" b="0" i="0" dirty="0">
                <a:latin typeface="Arial"/>
                <a:cs typeface="Arial"/>
              </a:rPr>
              <a:t>to:</a:t>
            </a:r>
            <a:endParaRPr sz="2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003540" y="1718309"/>
            <a:ext cx="2522220" cy="4911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5595" marR="308610" algn="ctr">
              <a:spcBef>
                <a:spcPts val="100"/>
              </a:spcBef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Extract or</a:t>
            </a:r>
            <a:r>
              <a:rPr spc="-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Harness  Energy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233679" marR="224790" algn="ctr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Manufacture</a:t>
            </a:r>
            <a:r>
              <a:rPr spc="-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Energy  Facilities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12065" marR="5080" indent="-635" algn="ctr"/>
            <a:r>
              <a:rPr spc="-5" dirty="0">
                <a:solidFill>
                  <a:srgbClr val="C00000"/>
                </a:solidFill>
                <a:latin typeface="Arial"/>
                <a:cs typeface="Arial"/>
              </a:rPr>
              <a:t>Generate </a:t>
            </a:r>
            <a:r>
              <a:rPr spc="-20" dirty="0">
                <a:solidFill>
                  <a:srgbClr val="C00000"/>
                </a:solidFill>
                <a:latin typeface="Arial"/>
                <a:cs typeface="Arial"/>
              </a:rPr>
              <a:t>Water </a:t>
            </a:r>
            <a:r>
              <a:rPr dirty="0">
                <a:solidFill>
                  <a:srgbClr val="C00000"/>
                </a:solidFill>
                <a:latin typeface="Arial"/>
                <a:cs typeface="Arial"/>
              </a:rPr>
              <a:t>for  </a:t>
            </a:r>
            <a:r>
              <a:rPr spc="-5" dirty="0">
                <a:solidFill>
                  <a:srgbClr val="C00000"/>
                </a:solidFill>
                <a:latin typeface="Arial"/>
                <a:cs typeface="Arial"/>
              </a:rPr>
              <a:t>Steam in Thermal</a:t>
            </a:r>
            <a:r>
              <a:rPr spc="-5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C00000"/>
                </a:solidFill>
                <a:latin typeface="Arial"/>
                <a:cs typeface="Arial"/>
              </a:rPr>
              <a:t>Plants  Generate </a:t>
            </a:r>
            <a:r>
              <a:rPr spc="-20" dirty="0">
                <a:solidFill>
                  <a:srgbClr val="C00000"/>
                </a:solidFill>
                <a:latin typeface="Arial"/>
                <a:cs typeface="Arial"/>
              </a:rPr>
              <a:t>Water </a:t>
            </a:r>
            <a:r>
              <a:rPr dirty="0">
                <a:solidFill>
                  <a:srgbClr val="C00000"/>
                </a:solidFill>
                <a:latin typeface="Arial"/>
                <a:cs typeface="Arial"/>
              </a:rPr>
              <a:t>for  </a:t>
            </a:r>
            <a:r>
              <a:rPr spc="-5" dirty="0">
                <a:solidFill>
                  <a:srgbClr val="C00000"/>
                </a:solidFill>
                <a:latin typeface="Arial"/>
                <a:cs typeface="Arial"/>
              </a:rPr>
              <a:t>Steam</a:t>
            </a:r>
            <a:r>
              <a:rPr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C00000"/>
                </a:solidFill>
                <a:latin typeface="Arial"/>
                <a:cs typeface="Arial"/>
              </a:rPr>
              <a:t>Heat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97790" marR="92075" indent="1905" algn="ctr">
              <a:spcBef>
                <a:spcPts val="5"/>
              </a:spcBef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Cool </a:t>
            </a:r>
            <a:r>
              <a:rPr spc="-20" dirty="0">
                <a:solidFill>
                  <a:prstClr val="black"/>
                </a:solidFill>
                <a:latin typeface="Arial"/>
                <a:cs typeface="Arial"/>
              </a:rPr>
              <a:t>Water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Used in  Thermal Plants  Maintain Facilities, </a:t>
            </a:r>
            <a:r>
              <a:rPr i="1" spc="-5" dirty="0">
                <a:solidFill>
                  <a:prstClr val="black"/>
                </a:solidFill>
                <a:latin typeface="Arial"/>
                <a:cs typeface="Arial"/>
              </a:rPr>
              <a:t>e.g. 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dust buildup  management, clean  solar panels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22860" marR="17145" indent="635" algn="ctr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Drought </a:t>
            </a:r>
            <a:r>
              <a:rPr spc="-10" dirty="0">
                <a:solidFill>
                  <a:prstClr val="black"/>
                </a:solidFill>
                <a:latin typeface="Arial"/>
                <a:cs typeface="Arial"/>
              </a:rPr>
              <a:t>affects  </a:t>
            </a:r>
            <a:r>
              <a:rPr spc="-15" dirty="0">
                <a:solidFill>
                  <a:prstClr val="black"/>
                </a:solidFill>
                <a:latin typeface="Arial"/>
                <a:cs typeface="Arial"/>
              </a:rPr>
              <a:t>Vegetation</a:t>
            </a:r>
            <a:r>
              <a:rPr spc="-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management  </a:t>
            </a:r>
            <a:r>
              <a:rPr spc="-10" dirty="0">
                <a:solidFill>
                  <a:prstClr val="black"/>
                </a:solidFill>
                <a:latin typeface="Arial"/>
                <a:cs typeface="Arial"/>
              </a:rPr>
              <a:t>and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Fire</a:t>
            </a:r>
            <a:r>
              <a:rPr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Hazards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R="398780" algn="r">
              <a:spcBef>
                <a:spcPts val="480"/>
              </a:spcBef>
            </a:pPr>
            <a:r>
              <a:rPr sz="1050" dirty="0">
                <a:solidFill>
                  <a:prstClr val="black"/>
                </a:solidFill>
                <a:latin typeface="Arial"/>
                <a:cs typeface="Arial"/>
              </a:rPr>
              <a:t>4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41094" y="5456213"/>
            <a:ext cx="3879215" cy="104266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3175" algn="ctr">
              <a:spcBef>
                <a:spcPts val="500"/>
              </a:spcBef>
            </a:pPr>
            <a:r>
              <a:rPr sz="4400" spc="-45" dirty="0">
                <a:solidFill>
                  <a:prstClr val="black"/>
                </a:solidFill>
                <a:latin typeface="Calibri"/>
                <a:cs typeface="Calibri"/>
              </a:rPr>
              <a:t>Water </a:t>
            </a:r>
            <a:r>
              <a:rPr sz="4400" dirty="0">
                <a:solidFill>
                  <a:prstClr val="black"/>
                </a:solidFill>
                <a:latin typeface="Calibri"/>
                <a:cs typeface="Calibri"/>
              </a:rPr>
              <a:t>in</a:t>
            </a:r>
            <a:r>
              <a:rPr sz="4400" spc="-10" dirty="0">
                <a:solidFill>
                  <a:prstClr val="black"/>
                </a:solidFill>
                <a:latin typeface="Calibri"/>
                <a:cs typeface="Calibri"/>
              </a:rPr>
              <a:t> Energy</a:t>
            </a:r>
            <a:endParaRPr sz="4400">
              <a:solidFill>
                <a:prstClr val="black"/>
              </a:solidFill>
              <a:latin typeface="Calibri"/>
              <a:cs typeface="Calibri"/>
            </a:endParaRPr>
          </a:p>
          <a:p>
            <a:pPr algn="ctr">
              <a:spcBef>
                <a:spcPts val="165"/>
              </a:spcBef>
            </a:pP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Graphics </a:t>
            </a:r>
            <a:r>
              <a:rPr spc="-5" dirty="0">
                <a:solidFill>
                  <a:prstClr val="black"/>
                </a:solidFill>
                <a:latin typeface="Calibri"/>
                <a:cs typeface="Calibri"/>
              </a:rPr>
              <a:t>by </a:t>
            </a:r>
            <a:r>
              <a:rPr spc="-15" dirty="0">
                <a:solidFill>
                  <a:prstClr val="black"/>
                </a:solidFill>
                <a:latin typeface="Calibri"/>
                <a:cs typeface="Calibri"/>
              </a:rPr>
              <a:t>Professor </a:t>
            </a:r>
            <a:r>
              <a:rPr spc="-5" dirty="0">
                <a:solidFill>
                  <a:prstClr val="black"/>
                </a:solidFill>
                <a:latin typeface="Calibri"/>
                <a:cs typeface="Calibri"/>
              </a:rPr>
              <a:t>Catherine</a:t>
            </a:r>
            <a:r>
              <a:rPr spc="5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Sandoval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31983" y="6442964"/>
            <a:ext cx="100330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050" dirty="0">
                <a:solidFill>
                  <a:prstClr val="black"/>
                </a:solidFill>
                <a:latin typeface="Arial"/>
                <a:cs typeface="Arial"/>
              </a:rPr>
              <a:t>5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25488" y="68961"/>
            <a:ext cx="364744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4000" b="0" i="0" spc="-5" dirty="0">
                <a:latin typeface="Arial"/>
                <a:cs typeface="Arial"/>
              </a:rPr>
              <a:t>Energy in</a:t>
            </a:r>
            <a:r>
              <a:rPr sz="4000" b="0" i="0" spc="-50" dirty="0">
                <a:latin typeface="Arial"/>
                <a:cs typeface="Arial"/>
              </a:rPr>
              <a:t> </a:t>
            </a:r>
            <a:r>
              <a:rPr sz="4000" b="0" i="0" spc="-35" dirty="0">
                <a:latin typeface="Arial"/>
                <a:cs typeface="Arial"/>
              </a:rPr>
              <a:t>Water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12183" y="583439"/>
            <a:ext cx="1207770" cy="43497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55244" marR="5080" indent="-43180">
              <a:lnSpc>
                <a:spcPts val="1540"/>
              </a:lnSpc>
              <a:spcBef>
                <a:spcPts val="270"/>
              </a:spcBef>
            </a:pPr>
            <a:r>
              <a:rPr sz="1400" b="1" dirty="0">
                <a:solidFill>
                  <a:prstClr val="black"/>
                </a:solidFill>
                <a:latin typeface="Calibri"/>
                <a:cs typeface="Calibri"/>
              </a:rPr>
              <a:t>Energy</a:t>
            </a:r>
            <a:r>
              <a:rPr sz="1400" b="1" spc="-8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prstClr val="black"/>
                </a:solidFill>
                <a:latin typeface="Calibri"/>
                <a:cs typeface="Calibri"/>
              </a:rPr>
              <a:t>Facilities  </a:t>
            </a:r>
            <a:r>
              <a:rPr sz="1400" b="1" dirty="0">
                <a:solidFill>
                  <a:prstClr val="black"/>
                </a:solidFill>
                <a:latin typeface="Calibri"/>
                <a:cs typeface="Calibri"/>
              </a:rPr>
              <a:t>Manufacturing</a:t>
            </a:r>
            <a:endParaRPr sz="1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40351" y="1154175"/>
            <a:ext cx="467995" cy="389890"/>
          </a:xfrm>
          <a:custGeom>
            <a:avLst/>
            <a:gdLst/>
            <a:ahLst/>
            <a:cxnLst/>
            <a:rect l="l" t="t" r="r" b="b"/>
            <a:pathLst>
              <a:path w="467995" h="389890">
                <a:moveTo>
                  <a:pt x="59689" y="0"/>
                </a:moveTo>
                <a:lnTo>
                  <a:pt x="0" y="139826"/>
                </a:lnTo>
                <a:lnTo>
                  <a:pt x="46572" y="160468"/>
                </a:lnTo>
                <a:lnTo>
                  <a:pt x="92551" y="182325"/>
                </a:lnTo>
                <a:lnTo>
                  <a:pt x="137919" y="205384"/>
                </a:lnTo>
                <a:lnTo>
                  <a:pt x="182659" y="229631"/>
                </a:lnTo>
                <a:lnTo>
                  <a:pt x="226752" y="255054"/>
                </a:lnTo>
                <a:lnTo>
                  <a:pt x="270181" y="281638"/>
                </a:lnTo>
                <a:lnTo>
                  <a:pt x="312927" y="309372"/>
                </a:lnTo>
                <a:lnTo>
                  <a:pt x="251205" y="389763"/>
                </a:lnTo>
                <a:lnTo>
                  <a:pt x="461645" y="322452"/>
                </a:lnTo>
                <a:lnTo>
                  <a:pt x="465296" y="188468"/>
                </a:lnTo>
                <a:lnTo>
                  <a:pt x="405764" y="188468"/>
                </a:lnTo>
                <a:lnTo>
                  <a:pt x="364542" y="161341"/>
                </a:lnTo>
                <a:lnTo>
                  <a:pt x="322705" y="135213"/>
                </a:lnTo>
                <a:lnTo>
                  <a:pt x="280269" y="110094"/>
                </a:lnTo>
                <a:lnTo>
                  <a:pt x="237251" y="85994"/>
                </a:lnTo>
                <a:lnTo>
                  <a:pt x="193668" y="62925"/>
                </a:lnTo>
                <a:lnTo>
                  <a:pt x="149536" y="40895"/>
                </a:lnTo>
                <a:lnTo>
                  <a:pt x="104871" y="19917"/>
                </a:lnTo>
                <a:lnTo>
                  <a:pt x="59689" y="0"/>
                </a:lnTo>
                <a:close/>
              </a:path>
              <a:path w="467995" h="389890">
                <a:moveTo>
                  <a:pt x="467487" y="108076"/>
                </a:moveTo>
                <a:lnTo>
                  <a:pt x="405764" y="188468"/>
                </a:lnTo>
                <a:lnTo>
                  <a:pt x="465296" y="188468"/>
                </a:lnTo>
                <a:lnTo>
                  <a:pt x="467487" y="108076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40351" y="1154175"/>
            <a:ext cx="467995" cy="389890"/>
          </a:xfrm>
          <a:custGeom>
            <a:avLst/>
            <a:gdLst/>
            <a:ahLst/>
            <a:cxnLst/>
            <a:rect l="l" t="t" r="r" b="b"/>
            <a:pathLst>
              <a:path w="467995" h="389890">
                <a:moveTo>
                  <a:pt x="59689" y="0"/>
                </a:moveTo>
                <a:lnTo>
                  <a:pt x="104871" y="19917"/>
                </a:lnTo>
                <a:lnTo>
                  <a:pt x="149536" y="40895"/>
                </a:lnTo>
                <a:lnTo>
                  <a:pt x="193668" y="62925"/>
                </a:lnTo>
                <a:lnTo>
                  <a:pt x="237251" y="85994"/>
                </a:lnTo>
                <a:lnTo>
                  <a:pt x="280269" y="110094"/>
                </a:lnTo>
                <a:lnTo>
                  <a:pt x="322705" y="135213"/>
                </a:lnTo>
                <a:lnTo>
                  <a:pt x="364542" y="161341"/>
                </a:lnTo>
                <a:lnTo>
                  <a:pt x="405764" y="188468"/>
                </a:lnTo>
                <a:lnTo>
                  <a:pt x="467487" y="108076"/>
                </a:lnTo>
                <a:lnTo>
                  <a:pt x="461645" y="322452"/>
                </a:lnTo>
                <a:lnTo>
                  <a:pt x="251205" y="389763"/>
                </a:lnTo>
                <a:lnTo>
                  <a:pt x="312927" y="309372"/>
                </a:lnTo>
                <a:lnTo>
                  <a:pt x="270181" y="281638"/>
                </a:lnTo>
                <a:lnTo>
                  <a:pt x="226752" y="255054"/>
                </a:lnTo>
                <a:lnTo>
                  <a:pt x="182659" y="229631"/>
                </a:lnTo>
                <a:lnTo>
                  <a:pt x="137919" y="205384"/>
                </a:lnTo>
                <a:lnTo>
                  <a:pt x="92551" y="182325"/>
                </a:lnTo>
                <a:lnTo>
                  <a:pt x="46572" y="160468"/>
                </a:lnTo>
                <a:lnTo>
                  <a:pt x="0" y="139826"/>
                </a:lnTo>
                <a:lnTo>
                  <a:pt x="59689" y="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50205" y="1618234"/>
            <a:ext cx="1148715" cy="43497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66370" marR="5080" indent="-154305">
              <a:lnSpc>
                <a:spcPts val="1540"/>
              </a:lnSpc>
              <a:spcBef>
                <a:spcPts val="270"/>
              </a:spcBef>
            </a:pPr>
            <a:r>
              <a:rPr sz="1400" b="1" spc="-5" dirty="0">
                <a:solidFill>
                  <a:prstClr val="black"/>
                </a:solidFill>
                <a:latin typeface="Calibri"/>
                <a:cs typeface="Calibri"/>
              </a:rPr>
              <a:t>Thermal</a:t>
            </a:r>
            <a:r>
              <a:rPr sz="1400" b="1" spc="-8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prstClr val="black"/>
                </a:solidFill>
                <a:latin typeface="Calibri"/>
                <a:cs typeface="Calibri"/>
              </a:rPr>
              <a:t>Power  </a:t>
            </a:r>
            <a:r>
              <a:rPr sz="1400" b="1" spc="-5" dirty="0">
                <a:solidFill>
                  <a:prstClr val="black"/>
                </a:solidFill>
                <a:latin typeface="Calibri"/>
                <a:cs typeface="Calibri"/>
              </a:rPr>
              <a:t>Production</a:t>
            </a:r>
            <a:endParaRPr sz="1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975858" y="2234820"/>
            <a:ext cx="349250" cy="766445"/>
          </a:xfrm>
          <a:custGeom>
            <a:avLst/>
            <a:gdLst/>
            <a:ahLst/>
            <a:cxnLst/>
            <a:rect l="l" t="t" r="r" b="b"/>
            <a:pathLst>
              <a:path w="349250" h="766444">
                <a:moveTo>
                  <a:pt x="0" y="608329"/>
                </a:moveTo>
                <a:lnTo>
                  <a:pt x="154558" y="766317"/>
                </a:lnTo>
                <a:lnTo>
                  <a:pt x="348741" y="675258"/>
                </a:lnTo>
                <a:lnTo>
                  <a:pt x="249174" y="656208"/>
                </a:lnTo>
                <a:lnTo>
                  <a:pt x="252537" y="627506"/>
                </a:lnTo>
                <a:lnTo>
                  <a:pt x="99440" y="627506"/>
                </a:lnTo>
                <a:lnTo>
                  <a:pt x="0" y="608329"/>
                </a:lnTo>
                <a:close/>
              </a:path>
              <a:path w="349250" h="766444">
                <a:moveTo>
                  <a:pt x="229234" y="0"/>
                </a:moveTo>
                <a:lnTo>
                  <a:pt x="79755" y="28575"/>
                </a:lnTo>
                <a:lnTo>
                  <a:pt x="88568" y="78008"/>
                </a:lnTo>
                <a:lnTo>
                  <a:pt x="96083" y="127612"/>
                </a:lnTo>
                <a:lnTo>
                  <a:pt x="102298" y="177361"/>
                </a:lnTo>
                <a:lnTo>
                  <a:pt x="107211" y="227231"/>
                </a:lnTo>
                <a:lnTo>
                  <a:pt x="110821" y="277196"/>
                </a:lnTo>
                <a:lnTo>
                  <a:pt x="113125" y="327231"/>
                </a:lnTo>
                <a:lnTo>
                  <a:pt x="114122" y="377311"/>
                </a:lnTo>
                <a:lnTo>
                  <a:pt x="113810" y="427411"/>
                </a:lnTo>
                <a:lnTo>
                  <a:pt x="112188" y="477506"/>
                </a:lnTo>
                <a:lnTo>
                  <a:pt x="109254" y="527570"/>
                </a:lnTo>
                <a:lnTo>
                  <a:pt x="105005" y="577579"/>
                </a:lnTo>
                <a:lnTo>
                  <a:pt x="99440" y="627506"/>
                </a:lnTo>
                <a:lnTo>
                  <a:pt x="252537" y="627506"/>
                </a:lnTo>
                <a:lnTo>
                  <a:pt x="259757" y="555204"/>
                </a:lnTo>
                <a:lnTo>
                  <a:pt x="263183" y="504595"/>
                </a:lnTo>
                <a:lnTo>
                  <a:pt x="265368" y="453946"/>
                </a:lnTo>
                <a:lnTo>
                  <a:pt x="266310" y="403279"/>
                </a:lnTo>
                <a:lnTo>
                  <a:pt x="266012" y="352617"/>
                </a:lnTo>
                <a:lnTo>
                  <a:pt x="264473" y="301981"/>
                </a:lnTo>
                <a:lnTo>
                  <a:pt x="261695" y="251396"/>
                </a:lnTo>
                <a:lnTo>
                  <a:pt x="257678" y="200882"/>
                </a:lnTo>
                <a:lnTo>
                  <a:pt x="252423" y="150463"/>
                </a:lnTo>
                <a:lnTo>
                  <a:pt x="245930" y="100161"/>
                </a:lnTo>
                <a:lnTo>
                  <a:pt x="238200" y="49999"/>
                </a:lnTo>
                <a:lnTo>
                  <a:pt x="229234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975858" y="2234820"/>
            <a:ext cx="349250" cy="766445"/>
          </a:xfrm>
          <a:custGeom>
            <a:avLst/>
            <a:gdLst/>
            <a:ahLst/>
            <a:cxnLst/>
            <a:rect l="l" t="t" r="r" b="b"/>
            <a:pathLst>
              <a:path w="349250" h="766444">
                <a:moveTo>
                  <a:pt x="229234" y="0"/>
                </a:moveTo>
                <a:lnTo>
                  <a:pt x="238200" y="49999"/>
                </a:lnTo>
                <a:lnTo>
                  <a:pt x="245930" y="100161"/>
                </a:lnTo>
                <a:lnTo>
                  <a:pt x="252423" y="150463"/>
                </a:lnTo>
                <a:lnTo>
                  <a:pt x="257678" y="200882"/>
                </a:lnTo>
                <a:lnTo>
                  <a:pt x="261695" y="251396"/>
                </a:lnTo>
                <a:lnTo>
                  <a:pt x="264473" y="301981"/>
                </a:lnTo>
                <a:lnTo>
                  <a:pt x="266012" y="352617"/>
                </a:lnTo>
                <a:lnTo>
                  <a:pt x="266310" y="403279"/>
                </a:lnTo>
                <a:lnTo>
                  <a:pt x="265368" y="453946"/>
                </a:lnTo>
                <a:lnTo>
                  <a:pt x="263183" y="504595"/>
                </a:lnTo>
                <a:lnTo>
                  <a:pt x="259757" y="555204"/>
                </a:lnTo>
                <a:lnTo>
                  <a:pt x="255087" y="605749"/>
                </a:lnTo>
                <a:lnTo>
                  <a:pt x="249174" y="656208"/>
                </a:lnTo>
                <a:lnTo>
                  <a:pt x="348741" y="675258"/>
                </a:lnTo>
                <a:lnTo>
                  <a:pt x="154558" y="766317"/>
                </a:lnTo>
                <a:lnTo>
                  <a:pt x="0" y="608329"/>
                </a:lnTo>
                <a:lnTo>
                  <a:pt x="99440" y="627506"/>
                </a:lnTo>
                <a:lnTo>
                  <a:pt x="105005" y="577579"/>
                </a:lnTo>
                <a:lnTo>
                  <a:pt x="109254" y="527570"/>
                </a:lnTo>
                <a:lnTo>
                  <a:pt x="112188" y="477506"/>
                </a:lnTo>
                <a:lnTo>
                  <a:pt x="113810" y="427411"/>
                </a:lnTo>
                <a:lnTo>
                  <a:pt x="114122" y="377311"/>
                </a:lnTo>
                <a:lnTo>
                  <a:pt x="113125" y="327231"/>
                </a:lnTo>
                <a:lnTo>
                  <a:pt x="110821" y="277196"/>
                </a:lnTo>
                <a:lnTo>
                  <a:pt x="107211" y="227231"/>
                </a:lnTo>
                <a:lnTo>
                  <a:pt x="102298" y="177361"/>
                </a:lnTo>
                <a:lnTo>
                  <a:pt x="96083" y="127612"/>
                </a:lnTo>
                <a:lnTo>
                  <a:pt x="88568" y="78008"/>
                </a:lnTo>
                <a:lnTo>
                  <a:pt x="79755" y="28575"/>
                </a:lnTo>
                <a:lnTo>
                  <a:pt x="229234" y="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60873" y="3057602"/>
            <a:ext cx="1129665" cy="63055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065" marR="5080" algn="ctr">
              <a:lnSpc>
                <a:spcPct val="91500"/>
              </a:lnSpc>
              <a:spcBef>
                <a:spcPts val="250"/>
              </a:spcBef>
            </a:pPr>
            <a:r>
              <a:rPr sz="1400" b="1" spc="-10" dirty="0">
                <a:solidFill>
                  <a:prstClr val="black"/>
                </a:solidFill>
                <a:latin typeface="Calibri"/>
                <a:cs typeface="Calibri"/>
              </a:rPr>
              <a:t>Hydro,</a:t>
            </a:r>
            <a:r>
              <a:rPr sz="1400" b="1" spc="-7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prstClr val="black"/>
                </a:solidFill>
                <a:latin typeface="Calibri"/>
                <a:cs typeface="Calibri"/>
              </a:rPr>
              <a:t>Biofuel,  </a:t>
            </a:r>
            <a:r>
              <a:rPr sz="1400" b="1" spc="-5" dirty="0">
                <a:solidFill>
                  <a:prstClr val="black"/>
                </a:solidFill>
                <a:latin typeface="Calibri"/>
                <a:cs typeface="Calibri"/>
              </a:rPr>
              <a:t>Hydrogen  Production</a:t>
            </a:r>
            <a:endParaRPr sz="1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456682" y="3732657"/>
            <a:ext cx="406400" cy="445770"/>
          </a:xfrm>
          <a:custGeom>
            <a:avLst/>
            <a:gdLst/>
            <a:ahLst/>
            <a:cxnLst/>
            <a:rect l="l" t="t" r="r" b="b"/>
            <a:pathLst>
              <a:path w="406400" h="445770">
                <a:moveTo>
                  <a:pt x="0" y="177927"/>
                </a:moveTo>
                <a:lnTo>
                  <a:pt x="24256" y="397510"/>
                </a:lnTo>
                <a:lnTo>
                  <a:pt x="233171" y="445770"/>
                </a:lnTo>
                <a:lnTo>
                  <a:pt x="166623" y="369316"/>
                </a:lnTo>
                <a:lnTo>
                  <a:pt x="203850" y="331779"/>
                </a:lnTo>
                <a:lnTo>
                  <a:pt x="240084" y="293313"/>
                </a:lnTo>
                <a:lnTo>
                  <a:pt x="274917" y="254381"/>
                </a:lnTo>
                <a:lnTo>
                  <a:pt x="66547" y="254381"/>
                </a:lnTo>
                <a:lnTo>
                  <a:pt x="0" y="177927"/>
                </a:lnTo>
                <a:close/>
              </a:path>
              <a:path w="406400" h="445770">
                <a:moveTo>
                  <a:pt x="281558" y="0"/>
                </a:moveTo>
                <a:lnTo>
                  <a:pt x="253593" y="38563"/>
                </a:lnTo>
                <a:lnTo>
                  <a:pt x="224681" y="76412"/>
                </a:lnTo>
                <a:lnTo>
                  <a:pt x="194840" y="113530"/>
                </a:lnTo>
                <a:lnTo>
                  <a:pt x="164089" y="149901"/>
                </a:lnTo>
                <a:lnTo>
                  <a:pt x="132445" y="185510"/>
                </a:lnTo>
                <a:lnTo>
                  <a:pt x="99925" y="220342"/>
                </a:lnTo>
                <a:lnTo>
                  <a:pt x="66547" y="254381"/>
                </a:lnTo>
                <a:lnTo>
                  <a:pt x="274917" y="254381"/>
                </a:lnTo>
                <a:lnTo>
                  <a:pt x="309520" y="213676"/>
                </a:lnTo>
                <a:lnTo>
                  <a:pt x="342694" y="172545"/>
                </a:lnTo>
                <a:lnTo>
                  <a:pt x="374823" y="130565"/>
                </a:lnTo>
                <a:lnTo>
                  <a:pt x="405891" y="87757"/>
                </a:lnTo>
                <a:lnTo>
                  <a:pt x="281558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456682" y="3732657"/>
            <a:ext cx="406400" cy="445770"/>
          </a:xfrm>
          <a:custGeom>
            <a:avLst/>
            <a:gdLst/>
            <a:ahLst/>
            <a:cxnLst/>
            <a:rect l="l" t="t" r="r" b="b"/>
            <a:pathLst>
              <a:path w="406400" h="445770">
                <a:moveTo>
                  <a:pt x="405891" y="87757"/>
                </a:moveTo>
                <a:lnTo>
                  <a:pt x="374823" y="130565"/>
                </a:lnTo>
                <a:lnTo>
                  <a:pt x="342694" y="172545"/>
                </a:lnTo>
                <a:lnTo>
                  <a:pt x="309520" y="213676"/>
                </a:lnTo>
                <a:lnTo>
                  <a:pt x="275312" y="253939"/>
                </a:lnTo>
                <a:lnTo>
                  <a:pt x="240084" y="293313"/>
                </a:lnTo>
                <a:lnTo>
                  <a:pt x="203850" y="331779"/>
                </a:lnTo>
                <a:lnTo>
                  <a:pt x="166623" y="369316"/>
                </a:lnTo>
                <a:lnTo>
                  <a:pt x="233171" y="445770"/>
                </a:lnTo>
                <a:lnTo>
                  <a:pt x="24256" y="397510"/>
                </a:lnTo>
                <a:lnTo>
                  <a:pt x="0" y="177927"/>
                </a:lnTo>
                <a:lnTo>
                  <a:pt x="66547" y="254381"/>
                </a:lnTo>
                <a:lnTo>
                  <a:pt x="99925" y="220342"/>
                </a:lnTo>
                <a:lnTo>
                  <a:pt x="132445" y="185510"/>
                </a:lnTo>
                <a:lnTo>
                  <a:pt x="164089" y="149901"/>
                </a:lnTo>
                <a:lnTo>
                  <a:pt x="194840" y="113530"/>
                </a:lnTo>
                <a:lnTo>
                  <a:pt x="224681" y="76412"/>
                </a:lnTo>
                <a:lnTo>
                  <a:pt x="253593" y="38563"/>
                </a:lnTo>
                <a:lnTo>
                  <a:pt x="281558" y="0"/>
                </a:lnTo>
                <a:lnTo>
                  <a:pt x="405891" y="87757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437126" y="4145026"/>
            <a:ext cx="1002030" cy="62992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 indent="-635" algn="ctr">
              <a:lnSpc>
                <a:spcPts val="1540"/>
              </a:lnSpc>
              <a:spcBef>
                <a:spcPts val="270"/>
              </a:spcBef>
            </a:pPr>
            <a:r>
              <a:rPr sz="1400" b="1" dirty="0">
                <a:solidFill>
                  <a:prstClr val="black"/>
                </a:solidFill>
                <a:latin typeface="Calibri"/>
                <a:cs typeface="Calibri"/>
              </a:rPr>
              <a:t>Energy  </a:t>
            </a:r>
            <a:r>
              <a:rPr sz="1400" b="1" spc="-5" dirty="0">
                <a:solidFill>
                  <a:prstClr val="black"/>
                </a:solidFill>
                <a:latin typeface="Calibri"/>
                <a:cs typeface="Calibri"/>
              </a:rPr>
              <a:t>Facilities  M</a:t>
            </a:r>
            <a:r>
              <a:rPr sz="1400" b="1" dirty="0">
                <a:solidFill>
                  <a:prstClr val="black"/>
                </a:solidFill>
                <a:latin typeface="Calibri"/>
                <a:cs typeface="Calibri"/>
              </a:rPr>
              <a:t>ai</a:t>
            </a:r>
            <a:r>
              <a:rPr sz="1400" b="1" spc="-10" dirty="0">
                <a:solidFill>
                  <a:prstClr val="black"/>
                </a:solidFill>
                <a:latin typeface="Calibri"/>
                <a:cs typeface="Calibri"/>
              </a:rPr>
              <a:t>nt</a:t>
            </a:r>
            <a:r>
              <a:rPr sz="1400" b="1" spc="-5" dirty="0">
                <a:solidFill>
                  <a:prstClr val="black"/>
                </a:solidFill>
                <a:latin typeface="Calibri"/>
                <a:cs typeface="Calibri"/>
              </a:rPr>
              <a:t>ena</a:t>
            </a:r>
            <a:r>
              <a:rPr sz="1400" b="1" spc="-10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1400" b="1" spc="-5" dirty="0">
                <a:solidFill>
                  <a:prstClr val="black"/>
                </a:solidFill>
                <a:latin typeface="Calibri"/>
                <a:cs typeface="Calibri"/>
              </a:rPr>
              <a:t>ce</a:t>
            </a:r>
            <a:endParaRPr sz="1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958717" y="4467860"/>
            <a:ext cx="342900" cy="354965"/>
          </a:xfrm>
          <a:custGeom>
            <a:avLst/>
            <a:gdLst/>
            <a:ahLst/>
            <a:cxnLst/>
            <a:rect l="l" t="t" r="r" b="b"/>
            <a:pathLst>
              <a:path w="342900" h="354964">
                <a:moveTo>
                  <a:pt x="136397" y="0"/>
                </a:moveTo>
                <a:lnTo>
                  <a:pt x="0" y="173862"/>
                </a:lnTo>
                <a:lnTo>
                  <a:pt x="115569" y="354456"/>
                </a:lnTo>
                <a:lnTo>
                  <a:pt x="121538" y="253364"/>
                </a:lnTo>
                <a:lnTo>
                  <a:pt x="176871" y="252529"/>
                </a:lnTo>
                <a:lnTo>
                  <a:pt x="232156" y="250205"/>
                </a:lnTo>
                <a:lnTo>
                  <a:pt x="287345" y="246381"/>
                </a:lnTo>
                <a:lnTo>
                  <a:pt x="342391" y="241045"/>
                </a:lnTo>
                <a:lnTo>
                  <a:pt x="327129" y="101218"/>
                </a:lnTo>
                <a:lnTo>
                  <a:pt x="130428" y="101218"/>
                </a:lnTo>
                <a:lnTo>
                  <a:pt x="136397" y="0"/>
                </a:lnTo>
                <a:close/>
              </a:path>
              <a:path w="342900" h="354964">
                <a:moveTo>
                  <a:pt x="325881" y="89788"/>
                </a:moveTo>
                <a:lnTo>
                  <a:pt x="277143" y="94503"/>
                </a:lnTo>
                <a:lnTo>
                  <a:pt x="228298" y="97980"/>
                </a:lnTo>
                <a:lnTo>
                  <a:pt x="179381" y="100218"/>
                </a:lnTo>
                <a:lnTo>
                  <a:pt x="130428" y="101218"/>
                </a:lnTo>
                <a:lnTo>
                  <a:pt x="327129" y="101218"/>
                </a:lnTo>
                <a:lnTo>
                  <a:pt x="325881" y="89788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958717" y="4467860"/>
            <a:ext cx="342900" cy="354965"/>
          </a:xfrm>
          <a:custGeom>
            <a:avLst/>
            <a:gdLst/>
            <a:ahLst/>
            <a:cxnLst/>
            <a:rect l="l" t="t" r="r" b="b"/>
            <a:pathLst>
              <a:path w="342900" h="354964">
                <a:moveTo>
                  <a:pt x="342391" y="241045"/>
                </a:moveTo>
                <a:lnTo>
                  <a:pt x="287345" y="246381"/>
                </a:lnTo>
                <a:lnTo>
                  <a:pt x="232156" y="250205"/>
                </a:lnTo>
                <a:lnTo>
                  <a:pt x="176871" y="252529"/>
                </a:lnTo>
                <a:lnTo>
                  <a:pt x="121538" y="253364"/>
                </a:lnTo>
                <a:lnTo>
                  <a:pt x="115569" y="354456"/>
                </a:lnTo>
                <a:lnTo>
                  <a:pt x="0" y="173862"/>
                </a:lnTo>
                <a:lnTo>
                  <a:pt x="136397" y="0"/>
                </a:lnTo>
                <a:lnTo>
                  <a:pt x="130428" y="101218"/>
                </a:lnTo>
                <a:lnTo>
                  <a:pt x="179381" y="100218"/>
                </a:lnTo>
                <a:lnTo>
                  <a:pt x="228298" y="97980"/>
                </a:lnTo>
                <a:lnTo>
                  <a:pt x="277143" y="94503"/>
                </a:lnTo>
                <a:lnTo>
                  <a:pt x="325881" y="89788"/>
                </a:lnTo>
                <a:lnTo>
                  <a:pt x="342391" y="241045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764333" y="4047491"/>
            <a:ext cx="1270635" cy="82486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065" marR="5080" indent="2540" algn="ctr">
              <a:lnSpc>
                <a:spcPts val="1540"/>
              </a:lnSpc>
              <a:spcBef>
                <a:spcPts val="270"/>
              </a:spcBef>
            </a:pPr>
            <a:r>
              <a:rPr sz="1400" b="1" spc="-15" dirty="0">
                <a:solidFill>
                  <a:prstClr val="black"/>
                </a:solidFill>
                <a:latin typeface="Calibri"/>
                <a:cs typeface="Calibri"/>
              </a:rPr>
              <a:t>Vegetation,  </a:t>
            </a:r>
            <a:r>
              <a:rPr sz="1400" b="1" spc="-5" dirty="0">
                <a:solidFill>
                  <a:prstClr val="black"/>
                </a:solidFill>
                <a:latin typeface="Calibri"/>
                <a:cs typeface="Calibri"/>
              </a:rPr>
              <a:t>Distribution,</a:t>
            </a:r>
            <a:r>
              <a:rPr sz="1400" b="1" spc="-8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prstClr val="black"/>
                </a:solidFill>
                <a:latin typeface="Calibri"/>
                <a:cs typeface="Calibri"/>
              </a:rPr>
              <a:t>and  </a:t>
            </a:r>
            <a:r>
              <a:rPr sz="1400" b="1" spc="-10" dirty="0">
                <a:solidFill>
                  <a:prstClr val="black"/>
                </a:solidFill>
                <a:latin typeface="Calibri"/>
                <a:cs typeface="Calibri"/>
              </a:rPr>
              <a:t>Transmission  </a:t>
            </a:r>
            <a:r>
              <a:rPr sz="1400" b="1" spc="-5" dirty="0">
                <a:solidFill>
                  <a:prstClr val="black"/>
                </a:solidFill>
                <a:latin typeface="Calibri"/>
                <a:cs typeface="Calibri"/>
              </a:rPr>
              <a:t>Management</a:t>
            </a:r>
            <a:endParaRPr sz="1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268627" y="4152646"/>
            <a:ext cx="386715" cy="361950"/>
          </a:xfrm>
          <a:custGeom>
            <a:avLst/>
            <a:gdLst/>
            <a:ahLst/>
            <a:cxnLst/>
            <a:rect l="l" t="t" r="r" b="b"/>
            <a:pathLst>
              <a:path w="386715" h="361950">
                <a:moveTo>
                  <a:pt x="283255" y="146430"/>
                </a:moveTo>
                <a:lnTo>
                  <a:pt x="82765" y="146430"/>
                </a:lnTo>
                <a:lnTo>
                  <a:pt x="113867" y="184285"/>
                </a:lnTo>
                <a:lnTo>
                  <a:pt x="145849" y="221384"/>
                </a:lnTo>
                <a:lnTo>
                  <a:pt x="178695" y="257714"/>
                </a:lnTo>
                <a:lnTo>
                  <a:pt x="212392" y="293261"/>
                </a:lnTo>
                <a:lnTo>
                  <a:pt x="246926" y="328011"/>
                </a:lnTo>
                <a:lnTo>
                  <a:pt x="282282" y="361949"/>
                </a:lnTo>
                <a:lnTo>
                  <a:pt x="386346" y="250951"/>
                </a:lnTo>
                <a:lnTo>
                  <a:pt x="348446" y="214408"/>
                </a:lnTo>
                <a:lnTo>
                  <a:pt x="311571" y="176871"/>
                </a:lnTo>
                <a:lnTo>
                  <a:pt x="283255" y="146430"/>
                </a:lnTo>
                <a:close/>
              </a:path>
              <a:path w="386715" h="361950">
                <a:moveTo>
                  <a:pt x="290042" y="0"/>
                </a:moveTo>
                <a:lnTo>
                  <a:pt x="69113" y="1777"/>
                </a:lnTo>
                <a:lnTo>
                  <a:pt x="0" y="204850"/>
                </a:lnTo>
                <a:lnTo>
                  <a:pt x="82765" y="146430"/>
                </a:lnTo>
                <a:lnTo>
                  <a:pt x="283255" y="146430"/>
                </a:lnTo>
                <a:lnTo>
                  <a:pt x="275740" y="138352"/>
                </a:lnTo>
                <a:lnTo>
                  <a:pt x="240977" y="98864"/>
                </a:lnTo>
                <a:lnTo>
                  <a:pt x="207302" y="58419"/>
                </a:lnTo>
                <a:lnTo>
                  <a:pt x="290042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268627" y="4152646"/>
            <a:ext cx="386715" cy="361950"/>
          </a:xfrm>
          <a:custGeom>
            <a:avLst/>
            <a:gdLst/>
            <a:ahLst/>
            <a:cxnLst/>
            <a:rect l="l" t="t" r="r" b="b"/>
            <a:pathLst>
              <a:path w="386715" h="361950">
                <a:moveTo>
                  <a:pt x="282282" y="361949"/>
                </a:moveTo>
                <a:lnTo>
                  <a:pt x="246926" y="328011"/>
                </a:lnTo>
                <a:lnTo>
                  <a:pt x="212392" y="293261"/>
                </a:lnTo>
                <a:lnTo>
                  <a:pt x="178695" y="257714"/>
                </a:lnTo>
                <a:lnTo>
                  <a:pt x="145849" y="221384"/>
                </a:lnTo>
                <a:lnTo>
                  <a:pt x="113867" y="184285"/>
                </a:lnTo>
                <a:lnTo>
                  <a:pt x="82765" y="146430"/>
                </a:lnTo>
                <a:lnTo>
                  <a:pt x="0" y="204850"/>
                </a:lnTo>
                <a:lnTo>
                  <a:pt x="69113" y="1777"/>
                </a:lnTo>
                <a:lnTo>
                  <a:pt x="290042" y="0"/>
                </a:lnTo>
                <a:lnTo>
                  <a:pt x="207302" y="58419"/>
                </a:lnTo>
                <a:lnTo>
                  <a:pt x="240977" y="98864"/>
                </a:lnTo>
                <a:lnTo>
                  <a:pt x="275740" y="138352"/>
                </a:lnTo>
                <a:lnTo>
                  <a:pt x="311571" y="176871"/>
                </a:lnTo>
                <a:lnTo>
                  <a:pt x="348446" y="214408"/>
                </a:lnTo>
                <a:lnTo>
                  <a:pt x="386346" y="250951"/>
                </a:lnTo>
                <a:lnTo>
                  <a:pt x="282282" y="361949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941145" y="2253234"/>
            <a:ext cx="351155" cy="702945"/>
          </a:xfrm>
          <a:custGeom>
            <a:avLst/>
            <a:gdLst/>
            <a:ahLst/>
            <a:cxnLst/>
            <a:rect l="l" t="t" r="r" b="b"/>
            <a:pathLst>
              <a:path w="351155" h="702944">
                <a:moveTo>
                  <a:pt x="191160" y="0"/>
                </a:moveTo>
                <a:lnTo>
                  <a:pt x="0" y="97281"/>
                </a:lnTo>
                <a:lnTo>
                  <a:pt x="100076" y="113156"/>
                </a:lnTo>
                <a:lnTo>
                  <a:pt x="95908" y="162400"/>
                </a:lnTo>
                <a:lnTo>
                  <a:pt x="92919" y="211691"/>
                </a:lnTo>
                <a:lnTo>
                  <a:pt x="91106" y="261010"/>
                </a:lnTo>
                <a:lnTo>
                  <a:pt x="90468" y="310336"/>
                </a:lnTo>
                <a:lnTo>
                  <a:pt x="91005" y="359647"/>
                </a:lnTo>
                <a:lnTo>
                  <a:pt x="92716" y="408924"/>
                </a:lnTo>
                <a:lnTo>
                  <a:pt x="95599" y="458145"/>
                </a:lnTo>
                <a:lnTo>
                  <a:pt x="99654" y="507289"/>
                </a:lnTo>
                <a:lnTo>
                  <a:pt x="104880" y="556337"/>
                </a:lnTo>
                <a:lnTo>
                  <a:pt x="111275" y="605267"/>
                </a:lnTo>
                <a:lnTo>
                  <a:pt x="118839" y="654058"/>
                </a:lnTo>
                <a:lnTo>
                  <a:pt x="127571" y="702690"/>
                </a:lnTo>
                <a:lnTo>
                  <a:pt x="277012" y="674115"/>
                </a:lnTo>
                <a:lnTo>
                  <a:pt x="268379" y="625774"/>
                </a:lnTo>
                <a:lnTo>
                  <a:pt x="260990" y="577261"/>
                </a:lnTo>
                <a:lnTo>
                  <a:pt x="254847" y="528602"/>
                </a:lnTo>
                <a:lnTo>
                  <a:pt x="249950" y="479822"/>
                </a:lnTo>
                <a:lnTo>
                  <a:pt x="246301" y="430946"/>
                </a:lnTo>
                <a:lnTo>
                  <a:pt x="243900" y="381997"/>
                </a:lnTo>
                <a:lnTo>
                  <a:pt x="242750" y="333001"/>
                </a:lnTo>
                <a:lnTo>
                  <a:pt x="242851" y="283981"/>
                </a:lnTo>
                <a:lnTo>
                  <a:pt x="244204" y="234964"/>
                </a:lnTo>
                <a:lnTo>
                  <a:pt x="246811" y="185973"/>
                </a:lnTo>
                <a:lnTo>
                  <a:pt x="250672" y="137032"/>
                </a:lnTo>
                <a:lnTo>
                  <a:pt x="334287" y="137032"/>
                </a:lnTo>
                <a:lnTo>
                  <a:pt x="191160" y="0"/>
                </a:lnTo>
                <a:close/>
              </a:path>
              <a:path w="351155" h="702944">
                <a:moveTo>
                  <a:pt x="334287" y="137032"/>
                </a:moveTo>
                <a:lnTo>
                  <a:pt x="250672" y="137032"/>
                </a:lnTo>
                <a:lnTo>
                  <a:pt x="350735" y="152780"/>
                </a:lnTo>
                <a:lnTo>
                  <a:pt x="334287" y="137032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941145" y="2253234"/>
            <a:ext cx="351155" cy="702945"/>
          </a:xfrm>
          <a:custGeom>
            <a:avLst/>
            <a:gdLst/>
            <a:ahLst/>
            <a:cxnLst/>
            <a:rect l="l" t="t" r="r" b="b"/>
            <a:pathLst>
              <a:path w="351155" h="702944">
                <a:moveTo>
                  <a:pt x="127571" y="702690"/>
                </a:moveTo>
                <a:lnTo>
                  <a:pt x="118839" y="654058"/>
                </a:lnTo>
                <a:lnTo>
                  <a:pt x="111275" y="605267"/>
                </a:lnTo>
                <a:lnTo>
                  <a:pt x="104880" y="556337"/>
                </a:lnTo>
                <a:lnTo>
                  <a:pt x="99654" y="507289"/>
                </a:lnTo>
                <a:lnTo>
                  <a:pt x="95599" y="458145"/>
                </a:lnTo>
                <a:lnTo>
                  <a:pt x="92716" y="408924"/>
                </a:lnTo>
                <a:lnTo>
                  <a:pt x="91005" y="359647"/>
                </a:lnTo>
                <a:lnTo>
                  <a:pt x="90468" y="310336"/>
                </a:lnTo>
                <a:lnTo>
                  <a:pt x="91106" y="261010"/>
                </a:lnTo>
                <a:lnTo>
                  <a:pt x="92919" y="211691"/>
                </a:lnTo>
                <a:lnTo>
                  <a:pt x="95908" y="162400"/>
                </a:lnTo>
                <a:lnTo>
                  <a:pt x="100076" y="113156"/>
                </a:lnTo>
                <a:lnTo>
                  <a:pt x="0" y="97281"/>
                </a:lnTo>
                <a:lnTo>
                  <a:pt x="191160" y="0"/>
                </a:lnTo>
                <a:lnTo>
                  <a:pt x="350735" y="152780"/>
                </a:lnTo>
                <a:lnTo>
                  <a:pt x="250672" y="137032"/>
                </a:lnTo>
                <a:lnTo>
                  <a:pt x="246811" y="185973"/>
                </a:lnTo>
                <a:lnTo>
                  <a:pt x="244204" y="234964"/>
                </a:lnTo>
                <a:lnTo>
                  <a:pt x="242851" y="283981"/>
                </a:lnTo>
                <a:lnTo>
                  <a:pt x="242750" y="333001"/>
                </a:lnTo>
                <a:lnTo>
                  <a:pt x="243900" y="381997"/>
                </a:lnTo>
                <a:lnTo>
                  <a:pt x="246301" y="430946"/>
                </a:lnTo>
                <a:lnTo>
                  <a:pt x="249950" y="479822"/>
                </a:lnTo>
                <a:lnTo>
                  <a:pt x="254847" y="528602"/>
                </a:lnTo>
                <a:lnTo>
                  <a:pt x="260990" y="577261"/>
                </a:lnTo>
                <a:lnTo>
                  <a:pt x="268379" y="625774"/>
                </a:lnTo>
                <a:lnTo>
                  <a:pt x="277012" y="674115"/>
                </a:lnTo>
                <a:lnTo>
                  <a:pt x="127571" y="70269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555496" y="1618234"/>
            <a:ext cx="1513840" cy="43497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349250" marR="5080" indent="-337185">
              <a:lnSpc>
                <a:spcPts val="1540"/>
              </a:lnSpc>
              <a:spcBef>
                <a:spcPts val="270"/>
              </a:spcBef>
            </a:pPr>
            <a:r>
              <a:rPr sz="1400" b="1" dirty="0">
                <a:solidFill>
                  <a:prstClr val="black"/>
                </a:solidFill>
                <a:latin typeface="Calibri"/>
                <a:cs typeface="Calibri"/>
              </a:rPr>
              <a:t>Energy </a:t>
            </a:r>
            <a:r>
              <a:rPr sz="1400" b="1" spc="-5" dirty="0">
                <a:solidFill>
                  <a:prstClr val="black"/>
                </a:solidFill>
                <a:latin typeface="Calibri"/>
                <a:cs typeface="Calibri"/>
              </a:rPr>
              <a:t>Extraction</a:t>
            </a:r>
            <a:r>
              <a:rPr sz="1400" b="1" spc="-11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prstClr val="black"/>
                </a:solidFill>
                <a:latin typeface="Calibri"/>
                <a:cs typeface="Calibri"/>
              </a:rPr>
              <a:t>or  Harnessing</a:t>
            </a:r>
            <a:endParaRPr sz="1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790558" y="839088"/>
            <a:ext cx="494030" cy="530860"/>
          </a:xfrm>
          <a:custGeom>
            <a:avLst/>
            <a:gdLst/>
            <a:ahLst/>
            <a:cxnLst/>
            <a:rect l="l" t="t" r="r" b="b"/>
            <a:pathLst>
              <a:path w="494030" h="530860">
                <a:moveTo>
                  <a:pt x="289064" y="0"/>
                </a:moveTo>
                <a:lnTo>
                  <a:pt x="347484" y="82803"/>
                </a:lnTo>
                <a:lnTo>
                  <a:pt x="308979" y="114428"/>
                </a:lnTo>
                <a:lnTo>
                  <a:pt x="271272" y="146957"/>
                </a:lnTo>
                <a:lnTo>
                  <a:pt x="234377" y="180375"/>
                </a:lnTo>
                <a:lnTo>
                  <a:pt x="198308" y="214664"/>
                </a:lnTo>
                <a:lnTo>
                  <a:pt x="163079" y="249808"/>
                </a:lnTo>
                <a:lnTo>
                  <a:pt x="128702" y="285791"/>
                </a:lnTo>
                <a:lnTo>
                  <a:pt x="95192" y="322595"/>
                </a:lnTo>
                <a:lnTo>
                  <a:pt x="62563" y="360204"/>
                </a:lnTo>
                <a:lnTo>
                  <a:pt x="30827" y="398601"/>
                </a:lnTo>
                <a:lnTo>
                  <a:pt x="0" y="437769"/>
                </a:lnTo>
                <a:lnTo>
                  <a:pt x="120662" y="530478"/>
                </a:lnTo>
                <a:lnTo>
                  <a:pt x="151817" y="490980"/>
                </a:lnTo>
                <a:lnTo>
                  <a:pt x="183969" y="452336"/>
                </a:lnTo>
                <a:lnTo>
                  <a:pt x="217102" y="414565"/>
                </a:lnTo>
                <a:lnTo>
                  <a:pt x="251198" y="377685"/>
                </a:lnTo>
                <a:lnTo>
                  <a:pt x="286239" y="341713"/>
                </a:lnTo>
                <a:lnTo>
                  <a:pt x="322206" y="306667"/>
                </a:lnTo>
                <a:lnTo>
                  <a:pt x="359084" y="272565"/>
                </a:lnTo>
                <a:lnTo>
                  <a:pt x="396853" y="239424"/>
                </a:lnTo>
                <a:lnTo>
                  <a:pt x="435495" y="207263"/>
                </a:lnTo>
                <a:lnTo>
                  <a:pt x="493249" y="207263"/>
                </a:lnTo>
                <a:lnTo>
                  <a:pt x="492137" y="69087"/>
                </a:lnTo>
                <a:lnTo>
                  <a:pt x="289064" y="0"/>
                </a:lnTo>
                <a:close/>
              </a:path>
              <a:path w="494030" h="530860">
                <a:moveTo>
                  <a:pt x="493249" y="207263"/>
                </a:moveTo>
                <a:lnTo>
                  <a:pt x="435495" y="207263"/>
                </a:lnTo>
                <a:lnTo>
                  <a:pt x="493915" y="290068"/>
                </a:lnTo>
                <a:lnTo>
                  <a:pt x="493249" y="207263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790558" y="839088"/>
            <a:ext cx="494030" cy="530860"/>
          </a:xfrm>
          <a:custGeom>
            <a:avLst/>
            <a:gdLst/>
            <a:ahLst/>
            <a:cxnLst/>
            <a:rect l="l" t="t" r="r" b="b"/>
            <a:pathLst>
              <a:path w="494030" h="530860">
                <a:moveTo>
                  <a:pt x="0" y="437769"/>
                </a:moveTo>
                <a:lnTo>
                  <a:pt x="30827" y="398601"/>
                </a:lnTo>
                <a:lnTo>
                  <a:pt x="62563" y="360204"/>
                </a:lnTo>
                <a:lnTo>
                  <a:pt x="95192" y="322595"/>
                </a:lnTo>
                <a:lnTo>
                  <a:pt x="128702" y="285791"/>
                </a:lnTo>
                <a:lnTo>
                  <a:pt x="163079" y="249808"/>
                </a:lnTo>
                <a:lnTo>
                  <a:pt x="198308" y="214664"/>
                </a:lnTo>
                <a:lnTo>
                  <a:pt x="234377" y="180375"/>
                </a:lnTo>
                <a:lnTo>
                  <a:pt x="271272" y="146957"/>
                </a:lnTo>
                <a:lnTo>
                  <a:pt x="308979" y="114428"/>
                </a:lnTo>
                <a:lnTo>
                  <a:pt x="347484" y="82803"/>
                </a:lnTo>
                <a:lnTo>
                  <a:pt x="289064" y="0"/>
                </a:lnTo>
                <a:lnTo>
                  <a:pt x="492137" y="69087"/>
                </a:lnTo>
                <a:lnTo>
                  <a:pt x="493915" y="290068"/>
                </a:lnTo>
                <a:lnTo>
                  <a:pt x="435495" y="207263"/>
                </a:lnTo>
                <a:lnTo>
                  <a:pt x="396853" y="239424"/>
                </a:lnTo>
                <a:lnTo>
                  <a:pt x="359084" y="272565"/>
                </a:lnTo>
                <a:lnTo>
                  <a:pt x="322206" y="306667"/>
                </a:lnTo>
                <a:lnTo>
                  <a:pt x="286239" y="341713"/>
                </a:lnTo>
                <a:lnTo>
                  <a:pt x="251198" y="377685"/>
                </a:lnTo>
                <a:lnTo>
                  <a:pt x="217102" y="414565"/>
                </a:lnTo>
                <a:lnTo>
                  <a:pt x="183969" y="452336"/>
                </a:lnTo>
                <a:lnTo>
                  <a:pt x="151817" y="490980"/>
                </a:lnTo>
                <a:lnTo>
                  <a:pt x="120662" y="530478"/>
                </a:lnTo>
                <a:lnTo>
                  <a:pt x="0" y="437769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310561" y="1733154"/>
            <a:ext cx="1543050" cy="1988185"/>
          </a:xfrm>
          <a:custGeom>
            <a:avLst/>
            <a:gdLst/>
            <a:ahLst/>
            <a:cxnLst/>
            <a:rect l="l" t="t" r="r" b="b"/>
            <a:pathLst>
              <a:path w="1543050" h="1988185">
                <a:moveTo>
                  <a:pt x="777027" y="0"/>
                </a:moveTo>
                <a:lnTo>
                  <a:pt x="736097" y="1062"/>
                </a:lnTo>
                <a:lnTo>
                  <a:pt x="695322" y="4903"/>
                </a:lnTo>
                <a:lnTo>
                  <a:pt x="654791" y="11500"/>
                </a:lnTo>
                <a:lnTo>
                  <a:pt x="614596" y="20834"/>
                </a:lnTo>
                <a:lnTo>
                  <a:pt x="574827" y="32882"/>
                </a:lnTo>
                <a:lnTo>
                  <a:pt x="535575" y="47625"/>
                </a:lnTo>
                <a:lnTo>
                  <a:pt x="496931" y="65040"/>
                </a:lnTo>
                <a:lnTo>
                  <a:pt x="458985" y="85107"/>
                </a:lnTo>
                <a:lnTo>
                  <a:pt x="421828" y="107805"/>
                </a:lnTo>
                <a:lnTo>
                  <a:pt x="385551" y="133112"/>
                </a:lnTo>
                <a:lnTo>
                  <a:pt x="350243" y="161008"/>
                </a:lnTo>
                <a:lnTo>
                  <a:pt x="315997" y="191471"/>
                </a:lnTo>
                <a:lnTo>
                  <a:pt x="282902" y="224481"/>
                </a:lnTo>
                <a:lnTo>
                  <a:pt x="251049" y="260016"/>
                </a:lnTo>
                <a:lnTo>
                  <a:pt x="220528" y="298055"/>
                </a:lnTo>
                <a:lnTo>
                  <a:pt x="191431" y="338578"/>
                </a:lnTo>
                <a:lnTo>
                  <a:pt x="163848" y="381563"/>
                </a:lnTo>
                <a:lnTo>
                  <a:pt x="137869" y="426989"/>
                </a:lnTo>
                <a:lnTo>
                  <a:pt x="116045" y="469735"/>
                </a:lnTo>
                <a:lnTo>
                  <a:pt x="96140" y="513382"/>
                </a:lnTo>
                <a:lnTo>
                  <a:pt x="78142" y="557843"/>
                </a:lnTo>
                <a:lnTo>
                  <a:pt x="62040" y="603030"/>
                </a:lnTo>
                <a:lnTo>
                  <a:pt x="47821" y="648857"/>
                </a:lnTo>
                <a:lnTo>
                  <a:pt x="35473" y="695237"/>
                </a:lnTo>
                <a:lnTo>
                  <a:pt x="24984" y="742083"/>
                </a:lnTo>
                <a:lnTo>
                  <a:pt x="16342" y="789308"/>
                </a:lnTo>
                <a:lnTo>
                  <a:pt x="9535" y="836825"/>
                </a:lnTo>
                <a:lnTo>
                  <a:pt x="4550" y="884547"/>
                </a:lnTo>
                <a:lnTo>
                  <a:pt x="1376" y="932387"/>
                </a:lnTo>
                <a:lnTo>
                  <a:pt x="0" y="980259"/>
                </a:lnTo>
                <a:lnTo>
                  <a:pt x="409" y="1028075"/>
                </a:lnTo>
                <a:lnTo>
                  <a:pt x="2593" y="1075748"/>
                </a:lnTo>
                <a:lnTo>
                  <a:pt x="6539" y="1123192"/>
                </a:lnTo>
                <a:lnTo>
                  <a:pt x="12235" y="1170320"/>
                </a:lnTo>
                <a:lnTo>
                  <a:pt x="19668" y="1217044"/>
                </a:lnTo>
                <a:lnTo>
                  <a:pt x="28826" y="1263278"/>
                </a:lnTo>
                <a:lnTo>
                  <a:pt x="39698" y="1308935"/>
                </a:lnTo>
                <a:lnTo>
                  <a:pt x="52271" y="1353928"/>
                </a:lnTo>
                <a:lnTo>
                  <a:pt x="66533" y="1398169"/>
                </a:lnTo>
                <a:lnTo>
                  <a:pt x="82472" y="1441573"/>
                </a:lnTo>
                <a:lnTo>
                  <a:pt x="100075" y="1484052"/>
                </a:lnTo>
                <a:lnTo>
                  <a:pt x="119342" y="1525539"/>
                </a:lnTo>
                <a:lnTo>
                  <a:pt x="140228" y="1565887"/>
                </a:lnTo>
                <a:lnTo>
                  <a:pt x="162753" y="1605070"/>
                </a:lnTo>
                <a:lnTo>
                  <a:pt x="186894" y="1642980"/>
                </a:lnTo>
                <a:lnTo>
                  <a:pt x="212639" y="1679531"/>
                </a:lnTo>
                <a:lnTo>
                  <a:pt x="239976" y="1714635"/>
                </a:lnTo>
                <a:lnTo>
                  <a:pt x="268893" y="1748206"/>
                </a:lnTo>
                <a:lnTo>
                  <a:pt x="299377" y="1780157"/>
                </a:lnTo>
                <a:lnTo>
                  <a:pt x="331417" y="1810400"/>
                </a:lnTo>
                <a:lnTo>
                  <a:pt x="368064" y="1841286"/>
                </a:lnTo>
                <a:lnTo>
                  <a:pt x="405553" y="1869163"/>
                </a:lnTo>
                <a:lnTo>
                  <a:pt x="443794" y="1894051"/>
                </a:lnTo>
                <a:lnTo>
                  <a:pt x="482716" y="1915980"/>
                </a:lnTo>
                <a:lnTo>
                  <a:pt x="522170" y="1934945"/>
                </a:lnTo>
                <a:lnTo>
                  <a:pt x="562123" y="1950993"/>
                </a:lnTo>
                <a:lnTo>
                  <a:pt x="602465" y="1964137"/>
                </a:lnTo>
                <a:lnTo>
                  <a:pt x="643107" y="1974397"/>
                </a:lnTo>
                <a:lnTo>
                  <a:pt x="683956" y="1981795"/>
                </a:lnTo>
                <a:lnTo>
                  <a:pt x="724923" y="1986352"/>
                </a:lnTo>
                <a:lnTo>
                  <a:pt x="765917" y="1988088"/>
                </a:lnTo>
                <a:lnTo>
                  <a:pt x="806847" y="1987026"/>
                </a:lnTo>
                <a:lnTo>
                  <a:pt x="847623" y="1983185"/>
                </a:lnTo>
                <a:lnTo>
                  <a:pt x="888154" y="1976588"/>
                </a:lnTo>
                <a:lnTo>
                  <a:pt x="928349" y="1967254"/>
                </a:lnTo>
                <a:lnTo>
                  <a:pt x="968118" y="1955205"/>
                </a:lnTo>
                <a:lnTo>
                  <a:pt x="1007369" y="1940463"/>
                </a:lnTo>
                <a:lnTo>
                  <a:pt x="1027495" y="1931393"/>
                </a:lnTo>
                <a:lnTo>
                  <a:pt x="763756" y="1931393"/>
                </a:lnTo>
                <a:lnTo>
                  <a:pt x="723054" y="1929332"/>
                </a:lnTo>
                <a:lnTo>
                  <a:pt x="682371" y="1924204"/>
                </a:lnTo>
                <a:lnTo>
                  <a:pt x="641773" y="1915971"/>
                </a:lnTo>
                <a:lnTo>
                  <a:pt x="601464" y="1904631"/>
                </a:lnTo>
                <a:lnTo>
                  <a:pt x="561442" y="1890128"/>
                </a:lnTo>
                <a:lnTo>
                  <a:pt x="521844" y="1872441"/>
                </a:lnTo>
                <a:lnTo>
                  <a:pt x="482770" y="1851541"/>
                </a:lnTo>
                <a:lnTo>
                  <a:pt x="444322" y="1827399"/>
                </a:lnTo>
                <a:lnTo>
                  <a:pt x="406601" y="1799986"/>
                </a:lnTo>
                <a:lnTo>
                  <a:pt x="373416" y="1772550"/>
                </a:lnTo>
                <a:lnTo>
                  <a:pt x="341767" y="1743139"/>
                </a:lnTo>
                <a:lnTo>
                  <a:pt x="311673" y="1711852"/>
                </a:lnTo>
                <a:lnTo>
                  <a:pt x="283154" y="1678786"/>
                </a:lnTo>
                <a:lnTo>
                  <a:pt x="256229" y="1644039"/>
                </a:lnTo>
                <a:lnTo>
                  <a:pt x="230916" y="1607709"/>
                </a:lnTo>
                <a:lnTo>
                  <a:pt x="207234" y="1569894"/>
                </a:lnTo>
                <a:lnTo>
                  <a:pt x="185204" y="1530693"/>
                </a:lnTo>
                <a:lnTo>
                  <a:pt x="164843" y="1490202"/>
                </a:lnTo>
                <a:lnTo>
                  <a:pt x="146171" y="1448521"/>
                </a:lnTo>
                <a:lnTo>
                  <a:pt x="129208" y="1405746"/>
                </a:lnTo>
                <a:lnTo>
                  <a:pt x="113971" y="1361976"/>
                </a:lnTo>
                <a:lnTo>
                  <a:pt x="100481" y="1317309"/>
                </a:lnTo>
                <a:lnTo>
                  <a:pt x="88755" y="1271843"/>
                </a:lnTo>
                <a:lnTo>
                  <a:pt x="78814" y="1225676"/>
                </a:lnTo>
                <a:lnTo>
                  <a:pt x="70677" y="1178906"/>
                </a:lnTo>
                <a:lnTo>
                  <a:pt x="64362" y="1131630"/>
                </a:lnTo>
                <a:lnTo>
                  <a:pt x="59888" y="1083947"/>
                </a:lnTo>
                <a:lnTo>
                  <a:pt x="57276" y="1035954"/>
                </a:lnTo>
                <a:lnTo>
                  <a:pt x="56542" y="987750"/>
                </a:lnTo>
                <a:lnTo>
                  <a:pt x="57708" y="939433"/>
                </a:lnTo>
                <a:lnTo>
                  <a:pt x="60792" y="891100"/>
                </a:lnTo>
                <a:lnTo>
                  <a:pt x="65812" y="842850"/>
                </a:lnTo>
                <a:lnTo>
                  <a:pt x="72789" y="794780"/>
                </a:lnTo>
                <a:lnTo>
                  <a:pt x="81740" y="746988"/>
                </a:lnTo>
                <a:lnTo>
                  <a:pt x="92686" y="699573"/>
                </a:lnTo>
                <a:lnTo>
                  <a:pt x="105645" y="652632"/>
                </a:lnTo>
                <a:lnTo>
                  <a:pt x="120636" y="606264"/>
                </a:lnTo>
                <a:lnTo>
                  <a:pt x="137679" y="560565"/>
                </a:lnTo>
                <a:lnTo>
                  <a:pt x="156792" y="515635"/>
                </a:lnTo>
                <a:lnTo>
                  <a:pt x="180145" y="467409"/>
                </a:lnTo>
                <a:lnTo>
                  <a:pt x="205345" y="421675"/>
                </a:lnTo>
                <a:lnTo>
                  <a:pt x="232292" y="378465"/>
                </a:lnTo>
                <a:lnTo>
                  <a:pt x="260881" y="337814"/>
                </a:lnTo>
                <a:lnTo>
                  <a:pt x="291011" y="299757"/>
                </a:lnTo>
                <a:lnTo>
                  <a:pt x="322579" y="264328"/>
                </a:lnTo>
                <a:lnTo>
                  <a:pt x="355483" y="231561"/>
                </a:lnTo>
                <a:lnTo>
                  <a:pt x="389621" y="201490"/>
                </a:lnTo>
                <a:lnTo>
                  <a:pt x="424889" y="174151"/>
                </a:lnTo>
                <a:lnTo>
                  <a:pt x="461186" y="149576"/>
                </a:lnTo>
                <a:lnTo>
                  <a:pt x="498410" y="127801"/>
                </a:lnTo>
                <a:lnTo>
                  <a:pt x="536457" y="108859"/>
                </a:lnTo>
                <a:lnTo>
                  <a:pt x="575225" y="92786"/>
                </a:lnTo>
                <a:lnTo>
                  <a:pt x="614612" y="79614"/>
                </a:lnTo>
                <a:lnTo>
                  <a:pt x="654515" y="69380"/>
                </a:lnTo>
                <a:lnTo>
                  <a:pt x="694832" y="62116"/>
                </a:lnTo>
                <a:lnTo>
                  <a:pt x="735461" y="57857"/>
                </a:lnTo>
                <a:lnTo>
                  <a:pt x="776298" y="56638"/>
                </a:lnTo>
                <a:lnTo>
                  <a:pt x="1028046" y="56638"/>
                </a:lnTo>
                <a:lnTo>
                  <a:pt x="1020775" y="53143"/>
                </a:lnTo>
                <a:lnTo>
                  <a:pt x="980822" y="37095"/>
                </a:lnTo>
                <a:lnTo>
                  <a:pt x="940479" y="23951"/>
                </a:lnTo>
                <a:lnTo>
                  <a:pt x="899838" y="13691"/>
                </a:lnTo>
                <a:lnTo>
                  <a:pt x="858988" y="6293"/>
                </a:lnTo>
                <a:lnTo>
                  <a:pt x="818021" y="1736"/>
                </a:lnTo>
                <a:lnTo>
                  <a:pt x="777027" y="0"/>
                </a:lnTo>
                <a:close/>
              </a:path>
              <a:path w="1543050" h="1988185">
                <a:moveTo>
                  <a:pt x="1406345" y="1495948"/>
                </a:moveTo>
                <a:lnTo>
                  <a:pt x="1330780" y="1502298"/>
                </a:lnTo>
                <a:lnTo>
                  <a:pt x="1360244" y="1525539"/>
                </a:lnTo>
                <a:lnTo>
                  <a:pt x="1334740" y="1571141"/>
                </a:lnTo>
                <a:lnTo>
                  <a:pt x="1307531" y="1614174"/>
                </a:lnTo>
                <a:lnTo>
                  <a:pt x="1278719" y="1654607"/>
                </a:lnTo>
                <a:lnTo>
                  <a:pt x="1248405" y="1692412"/>
                </a:lnTo>
                <a:lnTo>
                  <a:pt x="1216690" y="1727559"/>
                </a:lnTo>
                <a:lnTo>
                  <a:pt x="1183677" y="1760019"/>
                </a:lnTo>
                <a:lnTo>
                  <a:pt x="1149465" y="1789764"/>
                </a:lnTo>
                <a:lnTo>
                  <a:pt x="1114157" y="1816763"/>
                </a:lnTo>
                <a:lnTo>
                  <a:pt x="1077854" y="1840987"/>
                </a:lnTo>
                <a:lnTo>
                  <a:pt x="1040656" y="1862408"/>
                </a:lnTo>
                <a:lnTo>
                  <a:pt x="1002666" y="1880995"/>
                </a:lnTo>
                <a:lnTo>
                  <a:pt x="963985" y="1896721"/>
                </a:lnTo>
                <a:lnTo>
                  <a:pt x="924714" y="1909555"/>
                </a:lnTo>
                <a:lnTo>
                  <a:pt x="884954" y="1919469"/>
                </a:lnTo>
                <a:lnTo>
                  <a:pt x="844807" y="1926432"/>
                </a:lnTo>
                <a:lnTo>
                  <a:pt x="804374" y="1930417"/>
                </a:lnTo>
                <a:lnTo>
                  <a:pt x="763756" y="1931393"/>
                </a:lnTo>
                <a:lnTo>
                  <a:pt x="1027495" y="1931393"/>
                </a:lnTo>
                <a:lnTo>
                  <a:pt x="1083959" y="1902981"/>
                </a:lnTo>
                <a:lnTo>
                  <a:pt x="1121116" y="1880283"/>
                </a:lnTo>
                <a:lnTo>
                  <a:pt x="1157394" y="1854976"/>
                </a:lnTo>
                <a:lnTo>
                  <a:pt x="1192701" y="1827080"/>
                </a:lnTo>
                <a:lnTo>
                  <a:pt x="1226948" y="1796617"/>
                </a:lnTo>
                <a:lnTo>
                  <a:pt x="1260043" y="1763607"/>
                </a:lnTo>
                <a:lnTo>
                  <a:pt x="1291896" y="1728072"/>
                </a:lnTo>
                <a:lnTo>
                  <a:pt x="1322417" y="1690033"/>
                </a:lnTo>
                <a:lnTo>
                  <a:pt x="1351514" y="1649510"/>
                </a:lnTo>
                <a:lnTo>
                  <a:pt x="1379097" y="1606525"/>
                </a:lnTo>
                <a:lnTo>
                  <a:pt x="1405075" y="1561099"/>
                </a:lnTo>
                <a:lnTo>
                  <a:pt x="1427126" y="1561099"/>
                </a:lnTo>
                <a:lnTo>
                  <a:pt x="1406345" y="1495948"/>
                </a:lnTo>
                <a:close/>
              </a:path>
              <a:path w="1543050" h="1988185">
                <a:moveTo>
                  <a:pt x="1427126" y="1561099"/>
                </a:moveTo>
                <a:lnTo>
                  <a:pt x="1405075" y="1561099"/>
                </a:lnTo>
                <a:lnTo>
                  <a:pt x="1434539" y="1584340"/>
                </a:lnTo>
                <a:lnTo>
                  <a:pt x="1427126" y="1561099"/>
                </a:lnTo>
                <a:close/>
              </a:path>
              <a:path w="1543050" h="1988185">
                <a:moveTo>
                  <a:pt x="1028046" y="56638"/>
                </a:moveTo>
                <a:lnTo>
                  <a:pt x="776298" y="56638"/>
                </a:lnTo>
                <a:lnTo>
                  <a:pt x="817243" y="58493"/>
                </a:lnTo>
                <a:lnTo>
                  <a:pt x="858191" y="63455"/>
                </a:lnTo>
                <a:lnTo>
                  <a:pt x="899042" y="71561"/>
                </a:lnTo>
                <a:lnTo>
                  <a:pt x="939691" y="82842"/>
                </a:lnTo>
                <a:lnTo>
                  <a:pt x="980038" y="97335"/>
                </a:lnTo>
                <a:lnTo>
                  <a:pt x="1019978" y="115073"/>
                </a:lnTo>
                <a:lnTo>
                  <a:pt x="1059411" y="136091"/>
                </a:lnTo>
                <a:lnTo>
                  <a:pt x="1098234" y="160422"/>
                </a:lnTo>
                <a:lnTo>
                  <a:pt x="1136343" y="188102"/>
                </a:lnTo>
                <a:lnTo>
                  <a:pt x="1169529" y="215538"/>
                </a:lnTo>
                <a:lnTo>
                  <a:pt x="1201178" y="244949"/>
                </a:lnTo>
                <a:lnTo>
                  <a:pt x="1231271" y="276236"/>
                </a:lnTo>
                <a:lnTo>
                  <a:pt x="1259790" y="309302"/>
                </a:lnTo>
                <a:lnTo>
                  <a:pt x="1286716" y="344049"/>
                </a:lnTo>
                <a:lnTo>
                  <a:pt x="1312029" y="380379"/>
                </a:lnTo>
                <a:lnTo>
                  <a:pt x="1335710" y="418194"/>
                </a:lnTo>
                <a:lnTo>
                  <a:pt x="1357741" y="457395"/>
                </a:lnTo>
                <a:lnTo>
                  <a:pt x="1378102" y="497886"/>
                </a:lnTo>
                <a:lnTo>
                  <a:pt x="1396773" y="539567"/>
                </a:lnTo>
                <a:lnTo>
                  <a:pt x="1413737" y="582342"/>
                </a:lnTo>
                <a:lnTo>
                  <a:pt x="1428974" y="626112"/>
                </a:lnTo>
                <a:lnTo>
                  <a:pt x="1442464" y="670779"/>
                </a:lnTo>
                <a:lnTo>
                  <a:pt x="1454189" y="716245"/>
                </a:lnTo>
                <a:lnTo>
                  <a:pt x="1464130" y="762412"/>
                </a:lnTo>
                <a:lnTo>
                  <a:pt x="1472268" y="809182"/>
                </a:lnTo>
                <a:lnTo>
                  <a:pt x="1478583" y="856458"/>
                </a:lnTo>
                <a:lnTo>
                  <a:pt x="1483056" y="904141"/>
                </a:lnTo>
                <a:lnTo>
                  <a:pt x="1485669" y="952134"/>
                </a:lnTo>
                <a:lnTo>
                  <a:pt x="1486402" y="1000338"/>
                </a:lnTo>
                <a:lnTo>
                  <a:pt x="1485237" y="1048655"/>
                </a:lnTo>
                <a:lnTo>
                  <a:pt x="1482153" y="1096988"/>
                </a:lnTo>
                <a:lnTo>
                  <a:pt x="1477133" y="1145238"/>
                </a:lnTo>
                <a:lnTo>
                  <a:pt x="1470156" y="1193308"/>
                </a:lnTo>
                <a:lnTo>
                  <a:pt x="1461205" y="1241100"/>
                </a:lnTo>
                <a:lnTo>
                  <a:pt x="1450259" y="1288515"/>
                </a:lnTo>
                <a:lnTo>
                  <a:pt x="1437300" y="1335456"/>
                </a:lnTo>
                <a:lnTo>
                  <a:pt x="1422309" y="1381824"/>
                </a:lnTo>
                <a:lnTo>
                  <a:pt x="1405266" y="1427523"/>
                </a:lnTo>
                <a:lnTo>
                  <a:pt x="1386152" y="1472453"/>
                </a:lnTo>
                <a:lnTo>
                  <a:pt x="1431745" y="1508013"/>
                </a:lnTo>
                <a:lnTo>
                  <a:pt x="1451781" y="1462702"/>
                </a:lnTo>
                <a:lnTo>
                  <a:pt x="1469786" y="1416593"/>
                </a:lnTo>
                <a:lnTo>
                  <a:pt x="1485775" y="1369780"/>
                </a:lnTo>
                <a:lnTo>
                  <a:pt x="1499764" y="1322354"/>
                </a:lnTo>
                <a:lnTo>
                  <a:pt x="1511768" y="1274409"/>
                </a:lnTo>
                <a:lnTo>
                  <a:pt x="1521802" y="1226037"/>
                </a:lnTo>
                <a:lnTo>
                  <a:pt x="1529881" y="1177331"/>
                </a:lnTo>
                <a:lnTo>
                  <a:pt x="1536021" y="1128383"/>
                </a:lnTo>
                <a:lnTo>
                  <a:pt x="1540238" y="1079285"/>
                </a:lnTo>
                <a:lnTo>
                  <a:pt x="1542546" y="1030131"/>
                </a:lnTo>
                <a:lnTo>
                  <a:pt x="1542904" y="987750"/>
                </a:lnTo>
                <a:lnTo>
                  <a:pt x="1542938" y="980259"/>
                </a:lnTo>
                <a:lnTo>
                  <a:pt x="1541498" y="932022"/>
                </a:lnTo>
                <a:lnTo>
                  <a:pt x="1538172" y="883253"/>
                </a:lnTo>
                <a:lnTo>
                  <a:pt x="1533000" y="834798"/>
                </a:lnTo>
                <a:lnTo>
                  <a:pt x="1525995" y="786748"/>
                </a:lnTo>
                <a:lnTo>
                  <a:pt x="1517174" y="739197"/>
                </a:lnTo>
                <a:lnTo>
                  <a:pt x="1506552" y="692238"/>
                </a:lnTo>
                <a:lnTo>
                  <a:pt x="1494144" y="645962"/>
                </a:lnTo>
                <a:lnTo>
                  <a:pt x="1479965" y="600463"/>
                </a:lnTo>
                <a:lnTo>
                  <a:pt x="1464032" y="555833"/>
                </a:lnTo>
                <a:lnTo>
                  <a:pt x="1446358" y="512164"/>
                </a:lnTo>
                <a:lnTo>
                  <a:pt x="1426960" y="469549"/>
                </a:lnTo>
                <a:lnTo>
                  <a:pt x="1405852" y="428081"/>
                </a:lnTo>
                <a:lnTo>
                  <a:pt x="1383051" y="387853"/>
                </a:lnTo>
                <a:lnTo>
                  <a:pt x="1358570" y="348956"/>
                </a:lnTo>
                <a:lnTo>
                  <a:pt x="1332427" y="311483"/>
                </a:lnTo>
                <a:lnTo>
                  <a:pt x="1304636" y="275527"/>
                </a:lnTo>
                <a:lnTo>
                  <a:pt x="1275212" y="241181"/>
                </a:lnTo>
                <a:lnTo>
                  <a:pt x="1244171" y="208537"/>
                </a:lnTo>
                <a:lnTo>
                  <a:pt x="1211527" y="177688"/>
                </a:lnTo>
                <a:lnTo>
                  <a:pt x="1174881" y="146802"/>
                </a:lnTo>
                <a:lnTo>
                  <a:pt x="1137392" y="118925"/>
                </a:lnTo>
                <a:lnTo>
                  <a:pt x="1099151" y="94037"/>
                </a:lnTo>
                <a:lnTo>
                  <a:pt x="1060248" y="72117"/>
                </a:lnTo>
                <a:lnTo>
                  <a:pt x="1028046" y="56638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310561" y="1733154"/>
            <a:ext cx="1543050" cy="1988185"/>
          </a:xfrm>
          <a:custGeom>
            <a:avLst/>
            <a:gdLst/>
            <a:ahLst/>
            <a:cxnLst/>
            <a:rect l="l" t="t" r="r" b="b"/>
            <a:pathLst>
              <a:path w="1543050" h="1988185">
                <a:moveTo>
                  <a:pt x="1431745" y="1508013"/>
                </a:moveTo>
                <a:lnTo>
                  <a:pt x="1386152" y="1472453"/>
                </a:lnTo>
                <a:lnTo>
                  <a:pt x="1405266" y="1427523"/>
                </a:lnTo>
                <a:lnTo>
                  <a:pt x="1422309" y="1381824"/>
                </a:lnTo>
                <a:lnTo>
                  <a:pt x="1437300" y="1335456"/>
                </a:lnTo>
                <a:lnTo>
                  <a:pt x="1450259" y="1288515"/>
                </a:lnTo>
                <a:lnTo>
                  <a:pt x="1461205" y="1241100"/>
                </a:lnTo>
                <a:lnTo>
                  <a:pt x="1470156" y="1193308"/>
                </a:lnTo>
                <a:lnTo>
                  <a:pt x="1477133" y="1145238"/>
                </a:lnTo>
                <a:lnTo>
                  <a:pt x="1482153" y="1096988"/>
                </a:lnTo>
                <a:lnTo>
                  <a:pt x="1485237" y="1048655"/>
                </a:lnTo>
                <a:lnTo>
                  <a:pt x="1486402" y="1000338"/>
                </a:lnTo>
                <a:lnTo>
                  <a:pt x="1485669" y="952134"/>
                </a:lnTo>
                <a:lnTo>
                  <a:pt x="1483056" y="904141"/>
                </a:lnTo>
                <a:lnTo>
                  <a:pt x="1478583" y="856458"/>
                </a:lnTo>
                <a:lnTo>
                  <a:pt x="1472268" y="809182"/>
                </a:lnTo>
                <a:lnTo>
                  <a:pt x="1464130" y="762412"/>
                </a:lnTo>
                <a:lnTo>
                  <a:pt x="1454189" y="716245"/>
                </a:lnTo>
                <a:lnTo>
                  <a:pt x="1442464" y="670779"/>
                </a:lnTo>
                <a:lnTo>
                  <a:pt x="1428974" y="626112"/>
                </a:lnTo>
                <a:lnTo>
                  <a:pt x="1413737" y="582342"/>
                </a:lnTo>
                <a:lnTo>
                  <a:pt x="1396773" y="539567"/>
                </a:lnTo>
                <a:lnTo>
                  <a:pt x="1378102" y="497886"/>
                </a:lnTo>
                <a:lnTo>
                  <a:pt x="1357741" y="457395"/>
                </a:lnTo>
                <a:lnTo>
                  <a:pt x="1335710" y="418194"/>
                </a:lnTo>
                <a:lnTo>
                  <a:pt x="1312029" y="380379"/>
                </a:lnTo>
                <a:lnTo>
                  <a:pt x="1286716" y="344049"/>
                </a:lnTo>
                <a:lnTo>
                  <a:pt x="1259790" y="309302"/>
                </a:lnTo>
                <a:lnTo>
                  <a:pt x="1231271" y="276236"/>
                </a:lnTo>
                <a:lnTo>
                  <a:pt x="1201178" y="244949"/>
                </a:lnTo>
                <a:lnTo>
                  <a:pt x="1169529" y="215538"/>
                </a:lnTo>
                <a:lnTo>
                  <a:pt x="1136343" y="188102"/>
                </a:lnTo>
                <a:lnTo>
                  <a:pt x="1098234" y="160422"/>
                </a:lnTo>
                <a:lnTo>
                  <a:pt x="1059411" y="136091"/>
                </a:lnTo>
                <a:lnTo>
                  <a:pt x="1019978" y="115073"/>
                </a:lnTo>
                <a:lnTo>
                  <a:pt x="980038" y="97335"/>
                </a:lnTo>
                <a:lnTo>
                  <a:pt x="939691" y="82842"/>
                </a:lnTo>
                <a:lnTo>
                  <a:pt x="899042" y="71561"/>
                </a:lnTo>
                <a:lnTo>
                  <a:pt x="858191" y="63455"/>
                </a:lnTo>
                <a:lnTo>
                  <a:pt x="817243" y="58493"/>
                </a:lnTo>
                <a:lnTo>
                  <a:pt x="776298" y="56638"/>
                </a:lnTo>
                <a:lnTo>
                  <a:pt x="735461" y="57857"/>
                </a:lnTo>
                <a:lnTo>
                  <a:pt x="694832" y="62116"/>
                </a:lnTo>
                <a:lnTo>
                  <a:pt x="654515" y="69380"/>
                </a:lnTo>
                <a:lnTo>
                  <a:pt x="614612" y="79614"/>
                </a:lnTo>
                <a:lnTo>
                  <a:pt x="575225" y="92786"/>
                </a:lnTo>
                <a:lnTo>
                  <a:pt x="536457" y="108859"/>
                </a:lnTo>
                <a:lnTo>
                  <a:pt x="498410" y="127801"/>
                </a:lnTo>
                <a:lnTo>
                  <a:pt x="461186" y="149576"/>
                </a:lnTo>
                <a:lnTo>
                  <a:pt x="424889" y="174151"/>
                </a:lnTo>
                <a:lnTo>
                  <a:pt x="389621" y="201490"/>
                </a:lnTo>
                <a:lnTo>
                  <a:pt x="355483" y="231561"/>
                </a:lnTo>
                <a:lnTo>
                  <a:pt x="322579" y="264328"/>
                </a:lnTo>
                <a:lnTo>
                  <a:pt x="291011" y="299757"/>
                </a:lnTo>
                <a:lnTo>
                  <a:pt x="260881" y="337814"/>
                </a:lnTo>
                <a:lnTo>
                  <a:pt x="232292" y="378465"/>
                </a:lnTo>
                <a:lnTo>
                  <a:pt x="205345" y="421675"/>
                </a:lnTo>
                <a:lnTo>
                  <a:pt x="180145" y="467409"/>
                </a:lnTo>
                <a:lnTo>
                  <a:pt x="156792" y="515635"/>
                </a:lnTo>
                <a:lnTo>
                  <a:pt x="137679" y="560565"/>
                </a:lnTo>
                <a:lnTo>
                  <a:pt x="120636" y="606264"/>
                </a:lnTo>
                <a:lnTo>
                  <a:pt x="105645" y="652632"/>
                </a:lnTo>
                <a:lnTo>
                  <a:pt x="92686" y="699573"/>
                </a:lnTo>
                <a:lnTo>
                  <a:pt x="81740" y="746988"/>
                </a:lnTo>
                <a:lnTo>
                  <a:pt x="72789" y="794780"/>
                </a:lnTo>
                <a:lnTo>
                  <a:pt x="65812" y="842850"/>
                </a:lnTo>
                <a:lnTo>
                  <a:pt x="60792" y="891100"/>
                </a:lnTo>
                <a:lnTo>
                  <a:pt x="57708" y="939433"/>
                </a:lnTo>
                <a:lnTo>
                  <a:pt x="56542" y="987750"/>
                </a:lnTo>
                <a:lnTo>
                  <a:pt x="57276" y="1035954"/>
                </a:lnTo>
                <a:lnTo>
                  <a:pt x="59888" y="1083947"/>
                </a:lnTo>
                <a:lnTo>
                  <a:pt x="64362" y="1131630"/>
                </a:lnTo>
                <a:lnTo>
                  <a:pt x="70677" y="1178906"/>
                </a:lnTo>
                <a:lnTo>
                  <a:pt x="78814" y="1225676"/>
                </a:lnTo>
                <a:lnTo>
                  <a:pt x="88755" y="1271843"/>
                </a:lnTo>
                <a:lnTo>
                  <a:pt x="100481" y="1317309"/>
                </a:lnTo>
                <a:lnTo>
                  <a:pt x="113971" y="1361976"/>
                </a:lnTo>
                <a:lnTo>
                  <a:pt x="129208" y="1405746"/>
                </a:lnTo>
                <a:lnTo>
                  <a:pt x="146171" y="1448521"/>
                </a:lnTo>
                <a:lnTo>
                  <a:pt x="164843" y="1490202"/>
                </a:lnTo>
                <a:lnTo>
                  <a:pt x="185204" y="1530693"/>
                </a:lnTo>
                <a:lnTo>
                  <a:pt x="207234" y="1569894"/>
                </a:lnTo>
                <a:lnTo>
                  <a:pt x="230916" y="1607709"/>
                </a:lnTo>
                <a:lnTo>
                  <a:pt x="256229" y="1644039"/>
                </a:lnTo>
                <a:lnTo>
                  <a:pt x="283154" y="1678786"/>
                </a:lnTo>
                <a:lnTo>
                  <a:pt x="311673" y="1711852"/>
                </a:lnTo>
                <a:lnTo>
                  <a:pt x="341767" y="1743139"/>
                </a:lnTo>
                <a:lnTo>
                  <a:pt x="373416" y="1772550"/>
                </a:lnTo>
                <a:lnTo>
                  <a:pt x="406601" y="1799986"/>
                </a:lnTo>
                <a:lnTo>
                  <a:pt x="444322" y="1827399"/>
                </a:lnTo>
                <a:lnTo>
                  <a:pt x="482770" y="1851541"/>
                </a:lnTo>
                <a:lnTo>
                  <a:pt x="521844" y="1872441"/>
                </a:lnTo>
                <a:lnTo>
                  <a:pt x="561442" y="1890128"/>
                </a:lnTo>
                <a:lnTo>
                  <a:pt x="601464" y="1904631"/>
                </a:lnTo>
                <a:lnTo>
                  <a:pt x="641807" y="1915980"/>
                </a:lnTo>
                <a:lnTo>
                  <a:pt x="682371" y="1924204"/>
                </a:lnTo>
                <a:lnTo>
                  <a:pt x="723054" y="1929332"/>
                </a:lnTo>
                <a:lnTo>
                  <a:pt x="763756" y="1931393"/>
                </a:lnTo>
                <a:lnTo>
                  <a:pt x="804374" y="1930417"/>
                </a:lnTo>
                <a:lnTo>
                  <a:pt x="844807" y="1926432"/>
                </a:lnTo>
                <a:lnTo>
                  <a:pt x="884954" y="1919469"/>
                </a:lnTo>
                <a:lnTo>
                  <a:pt x="924714" y="1909555"/>
                </a:lnTo>
                <a:lnTo>
                  <a:pt x="963985" y="1896721"/>
                </a:lnTo>
                <a:lnTo>
                  <a:pt x="1002666" y="1880995"/>
                </a:lnTo>
                <a:lnTo>
                  <a:pt x="1040656" y="1862408"/>
                </a:lnTo>
                <a:lnTo>
                  <a:pt x="1077854" y="1840987"/>
                </a:lnTo>
                <a:lnTo>
                  <a:pt x="1114157" y="1816763"/>
                </a:lnTo>
                <a:lnTo>
                  <a:pt x="1149465" y="1789764"/>
                </a:lnTo>
                <a:lnTo>
                  <a:pt x="1183677" y="1760019"/>
                </a:lnTo>
                <a:lnTo>
                  <a:pt x="1216690" y="1727559"/>
                </a:lnTo>
                <a:lnTo>
                  <a:pt x="1248405" y="1692412"/>
                </a:lnTo>
                <a:lnTo>
                  <a:pt x="1278719" y="1654607"/>
                </a:lnTo>
                <a:lnTo>
                  <a:pt x="1307531" y="1614174"/>
                </a:lnTo>
                <a:lnTo>
                  <a:pt x="1334740" y="1571141"/>
                </a:lnTo>
                <a:lnTo>
                  <a:pt x="1360244" y="1525539"/>
                </a:lnTo>
                <a:lnTo>
                  <a:pt x="1330780" y="1502298"/>
                </a:lnTo>
                <a:lnTo>
                  <a:pt x="1406345" y="1495948"/>
                </a:lnTo>
                <a:lnTo>
                  <a:pt x="1434539" y="1584340"/>
                </a:lnTo>
                <a:lnTo>
                  <a:pt x="1405075" y="1561099"/>
                </a:lnTo>
                <a:lnTo>
                  <a:pt x="1379097" y="1606525"/>
                </a:lnTo>
                <a:lnTo>
                  <a:pt x="1351514" y="1649510"/>
                </a:lnTo>
                <a:lnTo>
                  <a:pt x="1322417" y="1690033"/>
                </a:lnTo>
                <a:lnTo>
                  <a:pt x="1291896" y="1728072"/>
                </a:lnTo>
                <a:lnTo>
                  <a:pt x="1260043" y="1763607"/>
                </a:lnTo>
                <a:lnTo>
                  <a:pt x="1226948" y="1796617"/>
                </a:lnTo>
                <a:lnTo>
                  <a:pt x="1192701" y="1827080"/>
                </a:lnTo>
                <a:lnTo>
                  <a:pt x="1157394" y="1854976"/>
                </a:lnTo>
                <a:lnTo>
                  <a:pt x="1121116" y="1880283"/>
                </a:lnTo>
                <a:lnTo>
                  <a:pt x="1083959" y="1902981"/>
                </a:lnTo>
                <a:lnTo>
                  <a:pt x="1046013" y="1923048"/>
                </a:lnTo>
                <a:lnTo>
                  <a:pt x="1007369" y="1940463"/>
                </a:lnTo>
                <a:lnTo>
                  <a:pt x="968118" y="1955205"/>
                </a:lnTo>
                <a:lnTo>
                  <a:pt x="928349" y="1967254"/>
                </a:lnTo>
                <a:lnTo>
                  <a:pt x="888154" y="1976588"/>
                </a:lnTo>
                <a:lnTo>
                  <a:pt x="847623" y="1983185"/>
                </a:lnTo>
                <a:lnTo>
                  <a:pt x="806847" y="1987026"/>
                </a:lnTo>
                <a:lnTo>
                  <a:pt x="765917" y="1988088"/>
                </a:lnTo>
                <a:lnTo>
                  <a:pt x="724923" y="1986352"/>
                </a:lnTo>
                <a:lnTo>
                  <a:pt x="683956" y="1981795"/>
                </a:lnTo>
                <a:lnTo>
                  <a:pt x="643107" y="1974397"/>
                </a:lnTo>
                <a:lnTo>
                  <a:pt x="602465" y="1964137"/>
                </a:lnTo>
                <a:lnTo>
                  <a:pt x="562123" y="1950993"/>
                </a:lnTo>
                <a:lnTo>
                  <a:pt x="522170" y="1934945"/>
                </a:lnTo>
                <a:lnTo>
                  <a:pt x="482697" y="1915971"/>
                </a:lnTo>
                <a:lnTo>
                  <a:pt x="443794" y="1894051"/>
                </a:lnTo>
                <a:lnTo>
                  <a:pt x="405553" y="1869163"/>
                </a:lnTo>
                <a:lnTo>
                  <a:pt x="368064" y="1841286"/>
                </a:lnTo>
                <a:lnTo>
                  <a:pt x="331417" y="1810400"/>
                </a:lnTo>
                <a:lnTo>
                  <a:pt x="299377" y="1780157"/>
                </a:lnTo>
                <a:lnTo>
                  <a:pt x="268893" y="1748206"/>
                </a:lnTo>
                <a:lnTo>
                  <a:pt x="239976" y="1714635"/>
                </a:lnTo>
                <a:lnTo>
                  <a:pt x="212639" y="1679531"/>
                </a:lnTo>
                <a:lnTo>
                  <a:pt x="186894" y="1642980"/>
                </a:lnTo>
                <a:lnTo>
                  <a:pt x="162753" y="1605070"/>
                </a:lnTo>
                <a:lnTo>
                  <a:pt x="140228" y="1565887"/>
                </a:lnTo>
                <a:lnTo>
                  <a:pt x="119331" y="1525519"/>
                </a:lnTo>
                <a:lnTo>
                  <a:pt x="100075" y="1484052"/>
                </a:lnTo>
                <a:lnTo>
                  <a:pt x="82472" y="1441573"/>
                </a:lnTo>
                <a:lnTo>
                  <a:pt x="66533" y="1398169"/>
                </a:lnTo>
                <a:lnTo>
                  <a:pt x="52271" y="1353928"/>
                </a:lnTo>
                <a:lnTo>
                  <a:pt x="39698" y="1308935"/>
                </a:lnTo>
                <a:lnTo>
                  <a:pt x="28826" y="1263278"/>
                </a:lnTo>
                <a:lnTo>
                  <a:pt x="19668" y="1217044"/>
                </a:lnTo>
                <a:lnTo>
                  <a:pt x="12235" y="1170320"/>
                </a:lnTo>
                <a:lnTo>
                  <a:pt x="6539" y="1123192"/>
                </a:lnTo>
                <a:lnTo>
                  <a:pt x="2593" y="1075748"/>
                </a:lnTo>
                <a:lnTo>
                  <a:pt x="409" y="1028075"/>
                </a:lnTo>
                <a:lnTo>
                  <a:pt x="0" y="980259"/>
                </a:lnTo>
                <a:lnTo>
                  <a:pt x="1376" y="932387"/>
                </a:lnTo>
                <a:lnTo>
                  <a:pt x="4550" y="884547"/>
                </a:lnTo>
                <a:lnTo>
                  <a:pt x="9535" y="836825"/>
                </a:lnTo>
                <a:lnTo>
                  <a:pt x="16342" y="789308"/>
                </a:lnTo>
                <a:lnTo>
                  <a:pt x="24984" y="742083"/>
                </a:lnTo>
                <a:lnTo>
                  <a:pt x="35473" y="695237"/>
                </a:lnTo>
                <a:lnTo>
                  <a:pt x="47821" y="648857"/>
                </a:lnTo>
                <a:lnTo>
                  <a:pt x="62040" y="603030"/>
                </a:lnTo>
                <a:lnTo>
                  <a:pt x="78142" y="557843"/>
                </a:lnTo>
                <a:lnTo>
                  <a:pt x="96140" y="513382"/>
                </a:lnTo>
                <a:lnTo>
                  <a:pt x="116045" y="469735"/>
                </a:lnTo>
                <a:lnTo>
                  <a:pt x="137869" y="426989"/>
                </a:lnTo>
                <a:lnTo>
                  <a:pt x="163848" y="381563"/>
                </a:lnTo>
                <a:lnTo>
                  <a:pt x="191431" y="338578"/>
                </a:lnTo>
                <a:lnTo>
                  <a:pt x="220528" y="298055"/>
                </a:lnTo>
                <a:lnTo>
                  <a:pt x="251049" y="260016"/>
                </a:lnTo>
                <a:lnTo>
                  <a:pt x="282902" y="224481"/>
                </a:lnTo>
                <a:lnTo>
                  <a:pt x="315997" y="191471"/>
                </a:lnTo>
                <a:lnTo>
                  <a:pt x="350243" y="161008"/>
                </a:lnTo>
                <a:lnTo>
                  <a:pt x="385551" y="133112"/>
                </a:lnTo>
                <a:lnTo>
                  <a:pt x="421828" y="107805"/>
                </a:lnTo>
                <a:lnTo>
                  <a:pt x="458985" y="85107"/>
                </a:lnTo>
                <a:lnTo>
                  <a:pt x="496931" y="65040"/>
                </a:lnTo>
                <a:lnTo>
                  <a:pt x="535575" y="47625"/>
                </a:lnTo>
                <a:lnTo>
                  <a:pt x="574827" y="32882"/>
                </a:lnTo>
                <a:lnTo>
                  <a:pt x="614596" y="20834"/>
                </a:lnTo>
                <a:lnTo>
                  <a:pt x="654791" y="11500"/>
                </a:lnTo>
                <a:lnTo>
                  <a:pt x="695322" y="4903"/>
                </a:lnTo>
                <a:lnTo>
                  <a:pt x="736097" y="1062"/>
                </a:lnTo>
                <a:lnTo>
                  <a:pt x="777027" y="0"/>
                </a:lnTo>
                <a:lnTo>
                  <a:pt x="818021" y="1736"/>
                </a:lnTo>
                <a:lnTo>
                  <a:pt x="858988" y="6293"/>
                </a:lnTo>
                <a:lnTo>
                  <a:pt x="899838" y="13691"/>
                </a:lnTo>
                <a:lnTo>
                  <a:pt x="940479" y="23951"/>
                </a:lnTo>
                <a:lnTo>
                  <a:pt x="980822" y="37095"/>
                </a:lnTo>
                <a:lnTo>
                  <a:pt x="1020775" y="53143"/>
                </a:lnTo>
                <a:lnTo>
                  <a:pt x="1060248" y="72117"/>
                </a:lnTo>
                <a:lnTo>
                  <a:pt x="1099151" y="94037"/>
                </a:lnTo>
                <a:lnTo>
                  <a:pt x="1137392" y="118925"/>
                </a:lnTo>
                <a:lnTo>
                  <a:pt x="1174881" y="146802"/>
                </a:lnTo>
                <a:lnTo>
                  <a:pt x="1211527" y="177688"/>
                </a:lnTo>
                <a:lnTo>
                  <a:pt x="1244171" y="208537"/>
                </a:lnTo>
                <a:lnTo>
                  <a:pt x="1275212" y="241181"/>
                </a:lnTo>
                <a:lnTo>
                  <a:pt x="1304636" y="275527"/>
                </a:lnTo>
                <a:lnTo>
                  <a:pt x="1332427" y="311483"/>
                </a:lnTo>
                <a:lnTo>
                  <a:pt x="1358570" y="348956"/>
                </a:lnTo>
                <a:lnTo>
                  <a:pt x="1383051" y="387853"/>
                </a:lnTo>
                <a:lnTo>
                  <a:pt x="1405852" y="428081"/>
                </a:lnTo>
                <a:lnTo>
                  <a:pt x="1426960" y="469549"/>
                </a:lnTo>
                <a:lnTo>
                  <a:pt x="1446358" y="512164"/>
                </a:lnTo>
                <a:lnTo>
                  <a:pt x="1464032" y="555833"/>
                </a:lnTo>
                <a:lnTo>
                  <a:pt x="1479965" y="600463"/>
                </a:lnTo>
                <a:lnTo>
                  <a:pt x="1494144" y="645962"/>
                </a:lnTo>
                <a:lnTo>
                  <a:pt x="1506552" y="692238"/>
                </a:lnTo>
                <a:lnTo>
                  <a:pt x="1517174" y="739197"/>
                </a:lnTo>
                <a:lnTo>
                  <a:pt x="1525995" y="786748"/>
                </a:lnTo>
                <a:lnTo>
                  <a:pt x="1533000" y="834798"/>
                </a:lnTo>
                <a:lnTo>
                  <a:pt x="1538172" y="883253"/>
                </a:lnTo>
                <a:lnTo>
                  <a:pt x="1541498" y="932022"/>
                </a:lnTo>
                <a:lnTo>
                  <a:pt x="1542961" y="981012"/>
                </a:lnTo>
                <a:lnTo>
                  <a:pt x="1542546" y="1030131"/>
                </a:lnTo>
                <a:lnTo>
                  <a:pt x="1540238" y="1079285"/>
                </a:lnTo>
                <a:lnTo>
                  <a:pt x="1536021" y="1128383"/>
                </a:lnTo>
                <a:lnTo>
                  <a:pt x="1529881" y="1177331"/>
                </a:lnTo>
                <a:lnTo>
                  <a:pt x="1521802" y="1226037"/>
                </a:lnTo>
                <a:lnTo>
                  <a:pt x="1511768" y="1274409"/>
                </a:lnTo>
                <a:lnTo>
                  <a:pt x="1499764" y="1322354"/>
                </a:lnTo>
                <a:lnTo>
                  <a:pt x="1485775" y="1369780"/>
                </a:lnTo>
                <a:lnTo>
                  <a:pt x="1469786" y="1416593"/>
                </a:lnTo>
                <a:lnTo>
                  <a:pt x="1451781" y="1462702"/>
                </a:lnTo>
                <a:lnTo>
                  <a:pt x="1431745" y="1508013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678939" y="3154808"/>
            <a:ext cx="1838960" cy="8794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</a:pPr>
            <a:r>
              <a:rPr sz="1400" b="1" dirty="0">
                <a:solidFill>
                  <a:prstClr val="black"/>
                </a:solidFill>
                <a:latin typeface="Calibri"/>
                <a:cs typeface="Calibri"/>
              </a:rPr>
              <a:t>Energy Appliances and  </a:t>
            </a:r>
            <a:r>
              <a:rPr sz="1400" b="1" spc="-10" dirty="0">
                <a:solidFill>
                  <a:prstClr val="black"/>
                </a:solidFill>
                <a:latin typeface="Calibri"/>
                <a:cs typeface="Calibri"/>
              </a:rPr>
              <a:t>storage, </a:t>
            </a:r>
            <a:r>
              <a:rPr sz="1400" b="1" i="1" spc="-5" dirty="0">
                <a:solidFill>
                  <a:prstClr val="black"/>
                </a:solidFill>
                <a:latin typeface="Calibri"/>
                <a:cs typeface="Calibri"/>
              </a:rPr>
              <a:t>e.g.</a:t>
            </a:r>
            <a:r>
              <a:rPr sz="1400" b="1" i="1" spc="-9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prstClr val="black"/>
                </a:solidFill>
                <a:latin typeface="Calibri"/>
                <a:cs typeface="Calibri"/>
              </a:rPr>
              <a:t>Evaporative  </a:t>
            </a:r>
            <a:r>
              <a:rPr sz="1400" b="1" spc="-5" dirty="0">
                <a:solidFill>
                  <a:prstClr val="black"/>
                </a:solidFill>
                <a:latin typeface="Calibri"/>
                <a:cs typeface="Calibri"/>
              </a:rPr>
              <a:t>Coolers, </a:t>
            </a:r>
            <a:r>
              <a:rPr sz="1400" b="1" dirty="0">
                <a:solidFill>
                  <a:prstClr val="black"/>
                </a:solidFill>
                <a:latin typeface="Calibri"/>
                <a:cs typeface="Calibri"/>
              </a:rPr>
              <a:t>Hot </a:t>
            </a:r>
            <a:r>
              <a:rPr sz="1400" b="1" spc="-15" dirty="0">
                <a:solidFill>
                  <a:prstClr val="black"/>
                </a:solidFill>
                <a:latin typeface="Calibri"/>
                <a:cs typeface="Calibri"/>
              </a:rPr>
              <a:t>Water  </a:t>
            </a:r>
            <a:r>
              <a:rPr sz="1400" b="1" spc="-5" dirty="0">
                <a:solidFill>
                  <a:prstClr val="black"/>
                </a:solidFill>
                <a:latin typeface="Calibri"/>
                <a:cs typeface="Calibri"/>
              </a:rPr>
              <a:t>Heaters</a:t>
            </a:r>
            <a:endParaRPr sz="1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624072" y="1888235"/>
            <a:ext cx="992124" cy="15331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328153" y="2085594"/>
            <a:ext cx="73088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Collect</a:t>
            </a:r>
            <a:r>
              <a:rPr sz="1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Water</a:t>
            </a:r>
            <a:endParaRPr sz="10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688194" y="2774442"/>
            <a:ext cx="452120" cy="31750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64135" marR="5080" indent="-52069">
              <a:lnSpc>
                <a:spcPts val="1100"/>
              </a:lnSpc>
              <a:spcBef>
                <a:spcPts val="215"/>
              </a:spcBef>
            </a:pP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ran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fe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r  Water</a:t>
            </a:r>
            <a:endParaRPr sz="10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973819" y="4278248"/>
            <a:ext cx="348615" cy="31750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 indent="25400">
              <a:lnSpc>
                <a:spcPts val="1100"/>
              </a:lnSpc>
              <a:spcBef>
                <a:spcPts val="215"/>
              </a:spcBef>
            </a:pP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Treat  Water</a:t>
            </a:r>
            <a:endParaRPr sz="10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243822" y="5536184"/>
            <a:ext cx="522605" cy="45656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 indent="635" algn="ctr">
              <a:lnSpc>
                <a:spcPct val="91500"/>
              </a:lnSpc>
              <a:spcBef>
                <a:spcPts val="195"/>
              </a:spcBef>
            </a:pP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Pump  and</a:t>
            </a:r>
            <a:r>
              <a:rPr sz="10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Store  Water</a:t>
            </a:r>
            <a:endParaRPr sz="10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565392" y="1312163"/>
            <a:ext cx="4049267" cy="52974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865109" y="5433186"/>
            <a:ext cx="589280" cy="66548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algn="ctr">
              <a:lnSpc>
                <a:spcPct val="91700"/>
              </a:lnSpc>
              <a:spcBef>
                <a:spcPts val="190"/>
              </a:spcBef>
            </a:pP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Water</a:t>
            </a:r>
            <a:r>
              <a:rPr sz="9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Uses,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Household,  Business,  Industrial, 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ul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ral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840474" y="4736338"/>
            <a:ext cx="592455" cy="2895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50800" marR="5080" indent="-38100">
              <a:lnSpc>
                <a:spcPts val="1000"/>
              </a:lnSpc>
              <a:spcBef>
                <a:spcPts val="200"/>
              </a:spcBef>
            </a:pP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Wa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wat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  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Treatment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126604" y="2721356"/>
            <a:ext cx="539750" cy="53911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indent="-2540" algn="ctr">
              <a:lnSpc>
                <a:spcPct val="91500"/>
              </a:lnSpc>
              <a:spcBef>
                <a:spcPts val="190"/>
              </a:spcBef>
            </a:pP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Water  Recycling  and 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Pr</a:t>
            </a:r>
            <a:r>
              <a:rPr sz="900" spc="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du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ct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900" spc="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973567" y="3148583"/>
            <a:ext cx="1578864" cy="26426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740" y="0"/>
            <a:ext cx="7527925" cy="1272540"/>
          </a:xfrm>
          <a:prstGeom prst="rect">
            <a:avLst/>
          </a:prstGeom>
        </p:spPr>
        <p:txBody>
          <a:bodyPr vert="horz" wrap="square" lIns="0" tIns="240665" rIns="0" bIns="0" rtlCol="0">
            <a:spAutoFit/>
          </a:bodyPr>
          <a:lstStyle/>
          <a:p>
            <a:pPr marL="1473200">
              <a:spcBef>
                <a:spcPts val="1895"/>
              </a:spcBef>
            </a:pPr>
            <a:r>
              <a:rPr sz="4400" b="0" i="0" spc="-10" dirty="0">
                <a:latin typeface="Calibri"/>
                <a:cs typeface="Calibri"/>
              </a:rPr>
              <a:t>Saving </a:t>
            </a:r>
            <a:r>
              <a:rPr sz="4400" b="0" i="0" spc="-50" dirty="0">
                <a:latin typeface="Calibri"/>
                <a:cs typeface="Calibri"/>
              </a:rPr>
              <a:t>Water </a:t>
            </a:r>
            <a:r>
              <a:rPr sz="4400" b="0" i="0" spc="-25" dirty="0">
                <a:latin typeface="Calibri"/>
                <a:cs typeface="Calibri"/>
              </a:rPr>
              <a:t>Saves</a:t>
            </a:r>
            <a:r>
              <a:rPr sz="4400" b="0" i="0" spc="5" dirty="0">
                <a:latin typeface="Calibri"/>
                <a:cs typeface="Calibri"/>
              </a:rPr>
              <a:t> </a:t>
            </a:r>
            <a:r>
              <a:rPr sz="4400" b="0" i="0" spc="-15" dirty="0">
                <a:latin typeface="Calibri"/>
                <a:cs typeface="Calibri"/>
              </a:rPr>
              <a:t>Energy</a:t>
            </a:r>
            <a:endParaRPr sz="4400">
              <a:latin typeface="Calibri"/>
              <a:cs typeface="Calibri"/>
            </a:endParaRPr>
          </a:p>
          <a:p>
            <a:pPr marL="12700">
              <a:spcBef>
                <a:spcPts val="700"/>
              </a:spcBef>
            </a:pPr>
            <a:r>
              <a:rPr sz="1700" i="0" spc="-10" dirty="0">
                <a:latin typeface="Calibri"/>
                <a:cs typeface="Calibri"/>
              </a:rPr>
              <a:t>Energy Efficiency </a:t>
            </a:r>
            <a:r>
              <a:rPr sz="1700" i="0" spc="-5" dirty="0">
                <a:latin typeface="Calibri"/>
                <a:cs typeface="Calibri"/>
              </a:rPr>
              <a:t>Measures can </a:t>
            </a:r>
            <a:r>
              <a:rPr sz="1700" i="0" dirty="0">
                <a:latin typeface="Calibri"/>
                <a:cs typeface="Calibri"/>
              </a:rPr>
              <a:t>be </a:t>
            </a:r>
            <a:r>
              <a:rPr sz="1700" i="0" spc="-5" dirty="0">
                <a:latin typeface="Calibri"/>
                <a:cs typeface="Calibri"/>
              </a:rPr>
              <a:t>applied </a:t>
            </a:r>
            <a:r>
              <a:rPr sz="1700" i="0" spc="-10" dirty="0">
                <a:latin typeface="Calibri"/>
                <a:cs typeface="Calibri"/>
              </a:rPr>
              <a:t>to </a:t>
            </a:r>
            <a:r>
              <a:rPr sz="1700" i="0" spc="-15" dirty="0">
                <a:latin typeface="Calibri"/>
                <a:cs typeface="Calibri"/>
              </a:rPr>
              <a:t>Water/Energy </a:t>
            </a:r>
            <a:r>
              <a:rPr sz="1700" i="0" spc="-10" dirty="0">
                <a:latin typeface="Calibri"/>
                <a:cs typeface="Calibri"/>
              </a:rPr>
              <a:t>Nexus</a:t>
            </a:r>
            <a:r>
              <a:rPr sz="1700" i="0" spc="-85" dirty="0">
                <a:latin typeface="Calibri"/>
                <a:cs typeface="Calibri"/>
              </a:rPr>
              <a:t> </a:t>
            </a:r>
            <a:r>
              <a:rPr sz="1700" i="0" dirty="0">
                <a:latin typeface="Calibri"/>
                <a:cs typeface="Calibri"/>
              </a:rPr>
              <a:t>uses: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02739" y="1376529"/>
            <a:ext cx="8931910" cy="525335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spcBef>
                <a:spcPts val="300"/>
              </a:spcBef>
            </a:pPr>
            <a:r>
              <a:rPr sz="1700" b="1" dirty="0">
                <a:solidFill>
                  <a:prstClr val="black"/>
                </a:solidFill>
                <a:latin typeface="Calibri"/>
                <a:cs typeface="Calibri"/>
              </a:rPr>
              <a:t>Hot </a:t>
            </a:r>
            <a:r>
              <a:rPr sz="1700" b="1" spc="-25" dirty="0">
                <a:solidFill>
                  <a:prstClr val="black"/>
                </a:solidFill>
                <a:latin typeface="Calibri"/>
                <a:cs typeface="Calibri"/>
              </a:rPr>
              <a:t>Water </a:t>
            </a:r>
            <a:r>
              <a:rPr sz="1700" b="1" spc="-10" dirty="0">
                <a:solidFill>
                  <a:prstClr val="black"/>
                </a:solidFill>
                <a:latin typeface="Calibri"/>
                <a:cs typeface="Calibri"/>
              </a:rPr>
              <a:t>Energy Efficiency </a:t>
            </a:r>
            <a:r>
              <a:rPr sz="1700" b="1" spc="-5" dirty="0">
                <a:solidFill>
                  <a:prstClr val="black"/>
                </a:solidFill>
                <a:latin typeface="Calibri"/>
                <a:cs typeface="Calibri"/>
              </a:rPr>
              <a:t>Measures,</a:t>
            </a:r>
            <a:r>
              <a:rPr sz="1700" b="1" spc="-5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700" i="1" dirty="0">
                <a:solidFill>
                  <a:prstClr val="black"/>
                </a:solidFill>
                <a:latin typeface="Calibri"/>
                <a:cs typeface="Calibri"/>
              </a:rPr>
              <a:t>e.g.</a:t>
            </a:r>
            <a:endParaRPr sz="1700">
              <a:solidFill>
                <a:prstClr val="black"/>
              </a:solidFill>
              <a:latin typeface="Calibri"/>
              <a:cs typeface="Calibri"/>
            </a:endParaRPr>
          </a:p>
          <a:p>
            <a:pPr marL="12700" marR="5080">
              <a:lnSpc>
                <a:spcPts val="1839"/>
              </a:lnSpc>
              <a:spcBef>
                <a:spcPts val="434"/>
              </a:spcBef>
            </a:pPr>
            <a:r>
              <a:rPr sz="1700" i="1" spc="-5" dirty="0">
                <a:solidFill>
                  <a:srgbClr val="3333FF"/>
                </a:solidFill>
                <a:latin typeface="Calibri"/>
                <a:cs typeface="Calibri"/>
              </a:rPr>
              <a:t>High Efficiency Clothes </a:t>
            </a:r>
            <a:r>
              <a:rPr sz="1700" i="1" spc="-15" dirty="0">
                <a:solidFill>
                  <a:srgbClr val="3333FF"/>
                </a:solidFill>
                <a:latin typeface="Calibri"/>
                <a:cs typeface="Calibri"/>
              </a:rPr>
              <a:t>Washer 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/ </a:t>
            </a:r>
            <a:r>
              <a:rPr sz="1700" i="1" spc="-20" dirty="0">
                <a:solidFill>
                  <a:srgbClr val="3333FF"/>
                </a:solidFill>
                <a:latin typeface="Calibri"/>
                <a:cs typeface="Calibri"/>
              </a:rPr>
              <a:t>Water </a:t>
            </a:r>
            <a:r>
              <a:rPr sz="1700" i="1" spc="-5" dirty="0">
                <a:solidFill>
                  <a:srgbClr val="3333FF"/>
                </a:solidFill>
                <a:latin typeface="Calibri"/>
                <a:cs typeface="Calibri"/>
              </a:rPr>
              <a:t>Heater </a:t>
            </a:r>
            <a:r>
              <a:rPr sz="1700" i="1" spc="-10" dirty="0">
                <a:solidFill>
                  <a:srgbClr val="3333FF"/>
                </a:solidFill>
                <a:latin typeface="Calibri"/>
                <a:cs typeface="Calibri"/>
              </a:rPr>
              <a:t>Blanket 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/ </a:t>
            </a:r>
            <a:r>
              <a:rPr sz="1700" i="1" spc="-5" dirty="0">
                <a:solidFill>
                  <a:srgbClr val="3333FF"/>
                </a:solidFill>
                <a:latin typeface="Calibri"/>
                <a:cs typeface="Calibri"/>
              </a:rPr>
              <a:t>Low Flow Shower </a:t>
            </a:r>
            <a:r>
              <a:rPr sz="1700" i="1" dirty="0">
                <a:solidFill>
                  <a:srgbClr val="3333FF"/>
                </a:solidFill>
                <a:latin typeface="Calibri"/>
                <a:cs typeface="Calibri"/>
              </a:rPr>
              <a:t>Heads 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/ </a:t>
            </a:r>
            <a:r>
              <a:rPr sz="1700" i="1" spc="-20" dirty="0">
                <a:solidFill>
                  <a:srgbClr val="3333FF"/>
                </a:solidFill>
                <a:latin typeface="Calibri"/>
                <a:cs typeface="Calibri"/>
              </a:rPr>
              <a:t>Water </a:t>
            </a:r>
            <a:r>
              <a:rPr sz="1700" i="1" spc="-5" dirty="0">
                <a:solidFill>
                  <a:srgbClr val="3333FF"/>
                </a:solidFill>
                <a:latin typeface="Calibri"/>
                <a:cs typeface="Calibri"/>
              </a:rPr>
              <a:t>Heater </a:t>
            </a:r>
            <a:r>
              <a:rPr sz="1700" i="1" dirty="0">
                <a:solidFill>
                  <a:srgbClr val="3333FF"/>
                </a:solidFill>
                <a:latin typeface="Calibri"/>
                <a:cs typeface="Calibri"/>
              </a:rPr>
              <a:t>Pipe  Insulation 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/ </a:t>
            </a:r>
            <a:r>
              <a:rPr sz="1700" i="1" spc="-10" dirty="0">
                <a:solidFill>
                  <a:srgbClr val="3333FF"/>
                </a:solidFill>
                <a:latin typeface="Calibri"/>
                <a:cs typeface="Calibri"/>
              </a:rPr>
              <a:t>Faucet </a:t>
            </a:r>
            <a:r>
              <a:rPr sz="1700" i="1" spc="-5" dirty="0">
                <a:solidFill>
                  <a:srgbClr val="3333FF"/>
                </a:solidFill>
                <a:latin typeface="Calibri"/>
                <a:cs typeface="Calibri"/>
              </a:rPr>
              <a:t>Aerator 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/ </a:t>
            </a:r>
            <a:r>
              <a:rPr sz="1700" i="1" spc="-20" dirty="0">
                <a:solidFill>
                  <a:srgbClr val="3333FF"/>
                </a:solidFill>
                <a:latin typeface="Calibri"/>
                <a:cs typeface="Calibri"/>
              </a:rPr>
              <a:t>Water </a:t>
            </a:r>
            <a:r>
              <a:rPr sz="1700" i="1" spc="-5" dirty="0">
                <a:solidFill>
                  <a:srgbClr val="3333FF"/>
                </a:solidFill>
                <a:latin typeface="Calibri"/>
                <a:cs typeface="Calibri"/>
              </a:rPr>
              <a:t>Heater Repair/Replacement 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/ </a:t>
            </a:r>
            <a:r>
              <a:rPr sz="1700" i="1" spc="-10" dirty="0">
                <a:solidFill>
                  <a:srgbClr val="3333FF"/>
                </a:solidFill>
                <a:latin typeface="Calibri"/>
                <a:cs typeface="Calibri"/>
              </a:rPr>
              <a:t>Thermostatic </a:t>
            </a:r>
            <a:r>
              <a:rPr sz="1700" i="1" spc="-5" dirty="0">
                <a:solidFill>
                  <a:srgbClr val="3333FF"/>
                </a:solidFill>
                <a:latin typeface="Calibri"/>
                <a:cs typeface="Calibri"/>
              </a:rPr>
              <a:t>Shower</a:t>
            </a:r>
            <a:r>
              <a:rPr sz="1700" i="1" spc="65" dirty="0">
                <a:solidFill>
                  <a:srgbClr val="3333FF"/>
                </a:solidFill>
                <a:latin typeface="Calibri"/>
                <a:cs typeface="Calibri"/>
              </a:rPr>
              <a:t> </a:t>
            </a:r>
            <a:r>
              <a:rPr sz="1700" i="1" spc="-20" dirty="0">
                <a:solidFill>
                  <a:srgbClr val="3333FF"/>
                </a:solidFill>
                <a:latin typeface="Calibri"/>
                <a:cs typeface="Calibri"/>
              </a:rPr>
              <a:t>Valve</a:t>
            </a:r>
            <a:endParaRPr sz="1700">
              <a:solidFill>
                <a:prstClr val="black"/>
              </a:solidFill>
              <a:latin typeface="Calibri"/>
              <a:cs typeface="Calibri"/>
            </a:endParaRPr>
          </a:p>
          <a:p>
            <a:pPr>
              <a:spcBef>
                <a:spcPts val="35"/>
              </a:spcBef>
            </a:pPr>
            <a:endParaRPr sz="1950">
              <a:solidFill>
                <a:prstClr val="black"/>
              </a:solidFill>
              <a:latin typeface="Calibri"/>
              <a:cs typeface="Calibri"/>
            </a:endParaRPr>
          </a:p>
          <a:p>
            <a:pPr marL="12700"/>
            <a:r>
              <a:rPr sz="1700" b="1" spc="-5" dirty="0">
                <a:solidFill>
                  <a:prstClr val="black"/>
                </a:solidFill>
                <a:latin typeface="Calibri"/>
                <a:cs typeface="Calibri"/>
              </a:rPr>
              <a:t>Cold </a:t>
            </a:r>
            <a:r>
              <a:rPr sz="1700" b="1" spc="-25" dirty="0">
                <a:solidFill>
                  <a:prstClr val="black"/>
                </a:solidFill>
                <a:latin typeface="Calibri"/>
                <a:cs typeface="Calibri"/>
              </a:rPr>
              <a:t>Water </a:t>
            </a:r>
            <a:r>
              <a:rPr sz="1700" b="1" spc="-5" dirty="0">
                <a:solidFill>
                  <a:prstClr val="black"/>
                </a:solidFill>
                <a:latin typeface="Calibri"/>
                <a:cs typeface="Calibri"/>
              </a:rPr>
              <a:t>Measures </a:t>
            </a:r>
            <a:r>
              <a:rPr sz="1700" b="1" spc="-10" dirty="0">
                <a:solidFill>
                  <a:prstClr val="black"/>
                </a:solidFill>
                <a:latin typeface="Calibri"/>
                <a:cs typeface="Calibri"/>
              </a:rPr>
              <a:t>Save Energy</a:t>
            </a:r>
            <a:r>
              <a:rPr sz="1700" b="1" spc="-3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700" b="1" spc="-40" dirty="0">
                <a:solidFill>
                  <a:prstClr val="black"/>
                </a:solidFill>
                <a:latin typeface="Calibri"/>
                <a:cs typeface="Calibri"/>
              </a:rPr>
              <a:t>Too!</a:t>
            </a:r>
            <a:endParaRPr sz="1700">
              <a:solidFill>
                <a:prstClr val="black"/>
              </a:solidFill>
              <a:latin typeface="Calibri"/>
              <a:cs typeface="Calibri"/>
            </a:endParaRPr>
          </a:p>
          <a:p>
            <a:pPr marL="12700">
              <a:spcBef>
                <a:spcPts val="204"/>
              </a:spcBef>
            </a:pPr>
            <a:r>
              <a:rPr sz="1700" spc="-25" dirty="0">
                <a:solidFill>
                  <a:srgbClr val="006FC0"/>
                </a:solidFill>
                <a:latin typeface="Calibri"/>
                <a:cs typeface="Calibri"/>
              </a:rPr>
              <a:t>Toilets </a:t>
            </a:r>
            <a:r>
              <a:rPr sz="1700" dirty="0">
                <a:solidFill>
                  <a:srgbClr val="006FC0"/>
                </a:solidFill>
                <a:latin typeface="Calibri"/>
                <a:cs typeface="Calibri"/>
              </a:rPr>
              <a:t>&amp; </a:t>
            </a:r>
            <a:r>
              <a:rPr sz="1700" spc="-20" dirty="0">
                <a:solidFill>
                  <a:srgbClr val="006FC0"/>
                </a:solidFill>
                <a:latin typeface="Calibri"/>
                <a:cs typeface="Calibri"/>
              </a:rPr>
              <a:t>Water </a:t>
            </a:r>
            <a:r>
              <a:rPr sz="1700" spc="-10" dirty="0">
                <a:solidFill>
                  <a:srgbClr val="006FC0"/>
                </a:solidFill>
                <a:latin typeface="Calibri"/>
                <a:cs typeface="Calibri"/>
              </a:rPr>
              <a:t>Efficiency</a:t>
            </a:r>
            <a:r>
              <a:rPr sz="1700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006FC0"/>
                </a:solidFill>
                <a:latin typeface="Calibri"/>
                <a:cs typeface="Calibri"/>
              </a:rPr>
              <a:t>Facts</a:t>
            </a:r>
            <a:endParaRPr sz="1700">
              <a:solidFill>
                <a:prstClr val="black"/>
              </a:solidFill>
              <a:latin typeface="Calibri"/>
              <a:cs typeface="Calibri"/>
            </a:endParaRPr>
          </a:p>
          <a:p>
            <a:pPr marL="927100" marR="3238500">
              <a:lnSpc>
                <a:spcPts val="2250"/>
              </a:lnSpc>
              <a:spcBef>
                <a:spcPts val="105"/>
              </a:spcBef>
            </a:pPr>
            <a:r>
              <a:rPr sz="1700" spc="-25" dirty="0">
                <a:solidFill>
                  <a:prstClr val="black"/>
                </a:solidFill>
                <a:latin typeface="Calibri"/>
                <a:cs typeface="Calibri"/>
              </a:rPr>
              <a:t>Toilets </a:t>
            </a:r>
            <a:r>
              <a:rPr sz="1700" spc="-5" dirty="0">
                <a:solidFill>
                  <a:prstClr val="black"/>
                </a:solidFill>
                <a:latin typeface="Calibri"/>
                <a:cs typeface="Calibri"/>
              </a:rPr>
              <a:t>utilize </a:t>
            </a:r>
            <a:r>
              <a:rPr sz="1700" dirty="0">
                <a:solidFill>
                  <a:srgbClr val="3333FF"/>
                </a:solidFill>
                <a:latin typeface="Calibri"/>
                <a:cs typeface="Calibri"/>
              </a:rPr>
              <a:t>~ 30% </a:t>
            </a:r>
            <a:r>
              <a:rPr sz="1700" spc="-5" dirty="0">
                <a:solidFill>
                  <a:prstClr val="black"/>
                </a:solidFill>
                <a:latin typeface="Calibri"/>
                <a:cs typeface="Calibri"/>
              </a:rPr>
              <a:t>of 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all indoor </a:t>
            </a:r>
            <a:r>
              <a:rPr sz="1700" spc="-15" dirty="0">
                <a:solidFill>
                  <a:prstClr val="black"/>
                </a:solidFill>
                <a:latin typeface="Calibri"/>
                <a:cs typeface="Calibri"/>
              </a:rPr>
              <a:t>water 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(treated water)  </a:t>
            </a:r>
            <a:r>
              <a:rPr sz="1700" spc="-5" dirty="0">
                <a:solidFill>
                  <a:prstClr val="black"/>
                </a:solidFill>
                <a:latin typeface="Calibri"/>
                <a:cs typeface="Calibri"/>
              </a:rPr>
              <a:t>Old </a:t>
            </a:r>
            <a:r>
              <a:rPr sz="1700" spc="-25" dirty="0">
                <a:solidFill>
                  <a:prstClr val="black"/>
                </a:solidFill>
                <a:latin typeface="Calibri"/>
                <a:cs typeface="Calibri"/>
              </a:rPr>
              <a:t>Toilets 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use </a:t>
            </a:r>
            <a:r>
              <a:rPr sz="1700" spc="-5" dirty="0">
                <a:solidFill>
                  <a:srgbClr val="3333FF"/>
                </a:solidFill>
                <a:latin typeface="Calibri"/>
                <a:cs typeface="Calibri"/>
              </a:rPr>
              <a:t>5-7 </a:t>
            </a:r>
            <a:r>
              <a:rPr sz="1700" dirty="0">
                <a:solidFill>
                  <a:srgbClr val="3333FF"/>
                </a:solidFill>
                <a:latin typeface="Calibri"/>
                <a:cs typeface="Calibri"/>
              </a:rPr>
              <a:t>Gallons </a:t>
            </a:r>
            <a:r>
              <a:rPr sz="1700" spc="-5" dirty="0">
                <a:solidFill>
                  <a:prstClr val="black"/>
                </a:solidFill>
                <a:latin typeface="Calibri"/>
                <a:cs typeface="Calibri"/>
              </a:rPr>
              <a:t>of</a:t>
            </a:r>
            <a:r>
              <a:rPr sz="1700" spc="-3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Water/Flush</a:t>
            </a:r>
            <a:endParaRPr sz="1700">
              <a:solidFill>
                <a:prstClr val="black"/>
              </a:solidFill>
              <a:latin typeface="Calibri"/>
              <a:cs typeface="Calibri"/>
            </a:endParaRPr>
          </a:p>
          <a:p>
            <a:pPr marL="927100">
              <a:spcBef>
                <a:spcPts val="90"/>
              </a:spcBef>
            </a:pP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New </a:t>
            </a:r>
            <a:r>
              <a:rPr sz="1700" spc="-5" dirty="0">
                <a:solidFill>
                  <a:prstClr val="black"/>
                </a:solidFill>
                <a:latin typeface="Calibri"/>
                <a:cs typeface="Calibri"/>
              </a:rPr>
              <a:t>Low Flow High 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Efficiency </a:t>
            </a:r>
            <a:r>
              <a:rPr sz="1700" spc="-25" dirty="0">
                <a:solidFill>
                  <a:prstClr val="black"/>
                </a:solidFill>
                <a:latin typeface="Calibri"/>
                <a:cs typeface="Calibri"/>
              </a:rPr>
              <a:t>Toilets 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use </a:t>
            </a:r>
            <a:r>
              <a:rPr sz="1700" dirty="0">
                <a:solidFill>
                  <a:srgbClr val="3333FF"/>
                </a:solidFill>
                <a:latin typeface="Calibri"/>
                <a:cs typeface="Calibri"/>
              </a:rPr>
              <a:t>1–2</a:t>
            </a:r>
            <a:r>
              <a:rPr sz="1700" spc="-15" dirty="0">
                <a:solidFill>
                  <a:srgbClr val="3333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3333FF"/>
                </a:solidFill>
                <a:latin typeface="Calibri"/>
                <a:cs typeface="Calibri"/>
              </a:rPr>
              <a:t>Gallons</a:t>
            </a:r>
            <a:r>
              <a:rPr sz="1700" spc="-5" dirty="0">
                <a:solidFill>
                  <a:prstClr val="black"/>
                </a:solidFill>
                <a:latin typeface="Calibri"/>
                <a:cs typeface="Calibri"/>
              </a:rPr>
              <a:t>/Flush</a:t>
            </a:r>
            <a:endParaRPr sz="1700">
              <a:solidFill>
                <a:prstClr val="black"/>
              </a:solidFill>
              <a:latin typeface="Calibri"/>
              <a:cs typeface="Calibri"/>
            </a:endParaRPr>
          </a:p>
          <a:p>
            <a:pPr marL="927100" marR="3423285">
              <a:lnSpc>
                <a:spcPct val="110000"/>
              </a:lnSpc>
            </a:pP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Leaky </a:t>
            </a:r>
            <a:r>
              <a:rPr sz="1700" spc="-5" dirty="0">
                <a:solidFill>
                  <a:prstClr val="black"/>
                </a:solidFill>
                <a:latin typeface="Calibri"/>
                <a:cs typeface="Calibri"/>
              </a:rPr>
              <a:t>Old </a:t>
            </a:r>
            <a:r>
              <a:rPr sz="1700" spc="-25" dirty="0">
                <a:solidFill>
                  <a:prstClr val="black"/>
                </a:solidFill>
                <a:latin typeface="Calibri"/>
                <a:cs typeface="Calibri"/>
              </a:rPr>
              <a:t>Toilets </a:t>
            </a:r>
            <a:r>
              <a:rPr sz="1700" spc="-5" dirty="0">
                <a:solidFill>
                  <a:prstClr val="black"/>
                </a:solidFill>
                <a:latin typeface="Calibri"/>
                <a:cs typeface="Calibri"/>
              </a:rPr>
              <a:t>can 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use </a:t>
            </a:r>
            <a:r>
              <a:rPr sz="1700" dirty="0">
                <a:solidFill>
                  <a:srgbClr val="3333FF"/>
                </a:solidFill>
                <a:latin typeface="Calibri"/>
                <a:cs typeface="Calibri"/>
              </a:rPr>
              <a:t>200+ </a:t>
            </a:r>
            <a:r>
              <a:rPr sz="1700" spc="-5" dirty="0">
                <a:solidFill>
                  <a:srgbClr val="3333FF"/>
                </a:solidFill>
                <a:latin typeface="Calibri"/>
                <a:cs typeface="Calibri"/>
              </a:rPr>
              <a:t>gallons </a:t>
            </a:r>
            <a:r>
              <a:rPr sz="1700" spc="-5" dirty="0">
                <a:solidFill>
                  <a:prstClr val="black"/>
                </a:solidFill>
                <a:latin typeface="Calibri"/>
                <a:cs typeface="Calibri"/>
              </a:rPr>
              <a:t>of 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water/day!  </a:t>
            </a:r>
            <a:r>
              <a:rPr sz="1700" spc="-5" dirty="0">
                <a:solidFill>
                  <a:prstClr val="black"/>
                </a:solidFill>
                <a:latin typeface="Calibri"/>
                <a:cs typeface="Calibri"/>
              </a:rPr>
              <a:t>Running </a:t>
            </a:r>
            <a:r>
              <a:rPr sz="1700" spc="-25" dirty="0">
                <a:solidFill>
                  <a:prstClr val="black"/>
                </a:solidFill>
                <a:latin typeface="Calibri"/>
                <a:cs typeface="Calibri"/>
              </a:rPr>
              <a:t>Toilets </a:t>
            </a:r>
            <a:r>
              <a:rPr sz="1700" spc="-5" dirty="0">
                <a:solidFill>
                  <a:prstClr val="black"/>
                </a:solidFill>
                <a:latin typeface="Calibri"/>
                <a:cs typeface="Calibri"/>
              </a:rPr>
              <a:t>can 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use </a:t>
            </a:r>
            <a:r>
              <a:rPr sz="1700" b="1" u="heavy" dirty="0">
                <a:solidFill>
                  <a:srgbClr val="3333FF"/>
                </a:solidFill>
                <a:uFill>
                  <a:solidFill>
                    <a:srgbClr val="3333FF"/>
                  </a:solidFill>
                </a:uFill>
                <a:latin typeface="Calibri"/>
                <a:cs typeface="Calibri"/>
              </a:rPr>
              <a:t>2000 </a:t>
            </a:r>
            <a:r>
              <a:rPr sz="1700" b="1" u="heavy" spc="-5" dirty="0">
                <a:solidFill>
                  <a:srgbClr val="3333FF"/>
                </a:solidFill>
                <a:uFill>
                  <a:solidFill>
                    <a:srgbClr val="3333FF"/>
                  </a:solidFill>
                </a:uFill>
                <a:latin typeface="Calibri"/>
                <a:cs typeface="Calibri"/>
              </a:rPr>
              <a:t>gallons</a:t>
            </a:r>
            <a:r>
              <a:rPr sz="1700" b="1" spc="-5" dirty="0">
                <a:solidFill>
                  <a:srgbClr val="3333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prstClr val="black"/>
                </a:solidFill>
                <a:latin typeface="Calibri"/>
                <a:cs typeface="Calibri"/>
              </a:rPr>
              <a:t>of 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water/</a:t>
            </a:r>
            <a:r>
              <a:rPr sz="1700" spc="-5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day!!</a:t>
            </a:r>
            <a:endParaRPr sz="1700">
              <a:solidFill>
                <a:prstClr val="black"/>
              </a:solidFill>
              <a:latin typeface="Calibri"/>
              <a:cs typeface="Calibri"/>
            </a:endParaRPr>
          </a:p>
          <a:p>
            <a:pPr marL="927100" marR="5367020" indent="-915035">
              <a:lnSpc>
                <a:spcPts val="2250"/>
              </a:lnSpc>
              <a:spcBef>
                <a:spcPts val="105"/>
              </a:spcBef>
            </a:pPr>
            <a:r>
              <a:rPr sz="1700" spc="-40" dirty="0">
                <a:solidFill>
                  <a:srgbClr val="006FC0"/>
                </a:solidFill>
                <a:latin typeface="Calibri"/>
                <a:cs typeface="Calibri"/>
              </a:rPr>
              <a:t>Taps </a:t>
            </a:r>
            <a:r>
              <a:rPr sz="1700" dirty="0">
                <a:solidFill>
                  <a:srgbClr val="006FC0"/>
                </a:solidFill>
                <a:latin typeface="Calibri"/>
                <a:cs typeface="Calibri"/>
              </a:rPr>
              <a:t>&amp; Appliances </a:t>
            </a:r>
            <a:r>
              <a:rPr sz="1700" spc="-20" dirty="0">
                <a:solidFill>
                  <a:srgbClr val="006FC0"/>
                </a:solidFill>
                <a:latin typeface="Calibri"/>
                <a:cs typeface="Calibri"/>
              </a:rPr>
              <a:t>Water </a:t>
            </a:r>
            <a:r>
              <a:rPr sz="1700" spc="-10" dirty="0">
                <a:solidFill>
                  <a:srgbClr val="006FC0"/>
                </a:solidFill>
                <a:latin typeface="Calibri"/>
                <a:cs typeface="Calibri"/>
              </a:rPr>
              <a:t>Efficiency Facts  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Leaky </a:t>
            </a:r>
            <a:r>
              <a:rPr sz="1700" spc="-40" dirty="0">
                <a:solidFill>
                  <a:prstClr val="black"/>
                </a:solidFill>
                <a:latin typeface="Calibri"/>
                <a:cs typeface="Calibri"/>
              </a:rPr>
              <a:t>Taps 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wastes</a:t>
            </a:r>
            <a:r>
              <a:rPr sz="1700" spc="-2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water</a:t>
            </a:r>
            <a:endParaRPr sz="1700">
              <a:solidFill>
                <a:prstClr val="black"/>
              </a:solidFill>
              <a:latin typeface="Calibri"/>
              <a:cs typeface="Calibri"/>
            </a:endParaRPr>
          </a:p>
          <a:p>
            <a:pPr marL="927100" marR="2183130">
              <a:lnSpc>
                <a:spcPts val="2240"/>
              </a:lnSpc>
            </a:pPr>
            <a:r>
              <a:rPr sz="1700" spc="-5" dirty="0">
                <a:solidFill>
                  <a:prstClr val="black"/>
                </a:solidFill>
                <a:latin typeface="Calibri"/>
                <a:cs typeface="Calibri"/>
              </a:rPr>
              <a:t>Measures 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available </a:t>
            </a:r>
            <a:r>
              <a:rPr sz="1700" spc="-5" dirty="0">
                <a:solidFill>
                  <a:prstClr val="black"/>
                </a:solidFill>
                <a:latin typeface="Calibri"/>
                <a:cs typeface="Calibri"/>
              </a:rPr>
              <a:t>to reduce 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waterflow </a:t>
            </a:r>
            <a:r>
              <a:rPr sz="1700" spc="-15" dirty="0">
                <a:solidFill>
                  <a:prstClr val="black"/>
                </a:solidFill>
                <a:latin typeface="Calibri"/>
                <a:cs typeface="Calibri"/>
              </a:rPr>
              <a:t>for 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taps 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and </a:t>
            </a:r>
            <a:r>
              <a:rPr sz="1700" spc="-5" dirty="0">
                <a:solidFill>
                  <a:prstClr val="black"/>
                </a:solidFill>
                <a:latin typeface="Calibri"/>
                <a:cs typeface="Calibri"/>
              </a:rPr>
              <a:t>showerheads  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Leaky </a:t>
            </a:r>
            <a:r>
              <a:rPr sz="1700" spc="-5" dirty="0">
                <a:solidFill>
                  <a:prstClr val="black"/>
                </a:solidFill>
                <a:latin typeface="Calibri"/>
                <a:cs typeface="Calibri"/>
              </a:rPr>
              <a:t>Hot </a:t>
            </a:r>
            <a:r>
              <a:rPr sz="1700" spc="-20" dirty="0">
                <a:solidFill>
                  <a:prstClr val="black"/>
                </a:solidFill>
                <a:latin typeface="Calibri"/>
                <a:cs typeface="Calibri"/>
              </a:rPr>
              <a:t>Water </a:t>
            </a:r>
            <a:r>
              <a:rPr sz="1700" spc="-5" dirty="0">
                <a:solidFill>
                  <a:prstClr val="black"/>
                </a:solidFill>
                <a:latin typeface="Calibri"/>
                <a:cs typeface="Calibri"/>
              </a:rPr>
              <a:t>Heater 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wastes water 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and</a:t>
            </a:r>
            <a:r>
              <a:rPr sz="1700" spc="-3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energy</a:t>
            </a:r>
            <a:endParaRPr sz="1700">
              <a:solidFill>
                <a:prstClr val="black"/>
              </a:solidFill>
              <a:latin typeface="Calibri"/>
              <a:cs typeface="Calibri"/>
            </a:endParaRPr>
          </a:p>
          <a:p>
            <a:pPr marL="12700">
              <a:spcBef>
                <a:spcPts val="100"/>
              </a:spcBef>
            </a:pPr>
            <a:r>
              <a:rPr sz="1700" spc="-30" dirty="0">
                <a:solidFill>
                  <a:srgbClr val="006FC0"/>
                </a:solidFill>
                <a:latin typeface="Calibri"/>
                <a:cs typeface="Calibri"/>
              </a:rPr>
              <a:t>Turf </a:t>
            </a:r>
            <a:r>
              <a:rPr sz="1700" dirty="0">
                <a:solidFill>
                  <a:srgbClr val="006FC0"/>
                </a:solidFill>
                <a:latin typeface="Calibri"/>
                <a:cs typeface="Calibri"/>
              </a:rPr>
              <a:t>and </a:t>
            </a:r>
            <a:r>
              <a:rPr sz="1700" spc="-5" dirty="0">
                <a:solidFill>
                  <a:srgbClr val="006FC0"/>
                </a:solidFill>
                <a:latin typeface="Calibri"/>
                <a:cs typeface="Calibri"/>
              </a:rPr>
              <a:t>Outdoor </a:t>
            </a:r>
            <a:r>
              <a:rPr sz="1700" spc="-20" dirty="0">
                <a:solidFill>
                  <a:srgbClr val="006FC0"/>
                </a:solidFill>
                <a:latin typeface="Calibri"/>
                <a:cs typeface="Calibri"/>
              </a:rPr>
              <a:t>Water </a:t>
            </a:r>
            <a:r>
              <a:rPr sz="1700" dirty="0">
                <a:solidFill>
                  <a:srgbClr val="006FC0"/>
                </a:solidFill>
                <a:latin typeface="Calibri"/>
                <a:cs typeface="Calibri"/>
              </a:rPr>
              <a:t>Use </a:t>
            </a:r>
            <a:r>
              <a:rPr sz="1700" dirty="0">
                <a:solidFill>
                  <a:srgbClr val="3333FF"/>
                </a:solidFill>
                <a:latin typeface="Calibri"/>
                <a:cs typeface="Calibri"/>
              </a:rPr>
              <a:t>~ up </a:t>
            </a:r>
            <a:r>
              <a:rPr sz="1700" spc="-5" dirty="0">
                <a:solidFill>
                  <a:srgbClr val="3333FF"/>
                </a:solidFill>
                <a:latin typeface="Calibri"/>
                <a:cs typeface="Calibri"/>
              </a:rPr>
              <a:t>to </a:t>
            </a:r>
            <a:r>
              <a:rPr sz="1700" dirty="0">
                <a:solidFill>
                  <a:srgbClr val="3333FF"/>
                </a:solidFill>
                <a:latin typeface="Calibri"/>
                <a:cs typeface="Calibri"/>
              </a:rPr>
              <a:t>60% </a:t>
            </a:r>
            <a:r>
              <a:rPr sz="1700" spc="-5" dirty="0">
                <a:solidFill>
                  <a:prstClr val="black"/>
                </a:solidFill>
                <a:latin typeface="Calibri"/>
                <a:cs typeface="Calibri"/>
              </a:rPr>
              <a:t>of 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all </a:t>
            </a:r>
            <a:r>
              <a:rPr sz="1700" spc="-5" dirty="0">
                <a:solidFill>
                  <a:prstClr val="black"/>
                </a:solidFill>
                <a:latin typeface="Calibri"/>
                <a:cs typeface="Calibri"/>
              </a:rPr>
              <a:t>home 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water</a:t>
            </a:r>
            <a:r>
              <a:rPr sz="1700" spc="-5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use</a:t>
            </a:r>
            <a:endParaRPr sz="1700">
              <a:solidFill>
                <a:prstClr val="black"/>
              </a:solidFill>
              <a:latin typeface="Calibri"/>
              <a:cs typeface="Calibri"/>
            </a:endParaRPr>
          </a:p>
          <a:p>
            <a:pPr marL="927100">
              <a:spcBef>
                <a:spcPts val="200"/>
              </a:spcBef>
            </a:pPr>
            <a:r>
              <a:rPr sz="1700" spc="-5" dirty="0">
                <a:solidFill>
                  <a:prstClr val="black"/>
                </a:solidFill>
                <a:latin typeface="Calibri"/>
                <a:cs typeface="Calibri"/>
              </a:rPr>
              <a:t>Outdoor 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water 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use </a:t>
            </a:r>
            <a:r>
              <a:rPr sz="1700" spc="-5" dirty="0">
                <a:solidFill>
                  <a:prstClr val="black"/>
                </a:solidFill>
                <a:latin typeface="Calibri"/>
                <a:cs typeface="Calibri"/>
              </a:rPr>
              <a:t>can 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= </a:t>
            </a:r>
            <a:r>
              <a:rPr sz="1700" dirty="0">
                <a:solidFill>
                  <a:srgbClr val="006FC0"/>
                </a:solidFill>
                <a:latin typeface="Calibri"/>
                <a:cs typeface="Calibri"/>
              </a:rPr>
              <a:t>60% </a:t>
            </a:r>
            <a:r>
              <a:rPr sz="1700" spc="-5" dirty="0">
                <a:solidFill>
                  <a:srgbClr val="006FC0"/>
                </a:solidFill>
                <a:latin typeface="Calibri"/>
                <a:cs typeface="Calibri"/>
              </a:rPr>
              <a:t>of residential </a:t>
            </a:r>
            <a:r>
              <a:rPr sz="1700" spc="-15" dirty="0">
                <a:solidFill>
                  <a:srgbClr val="006FC0"/>
                </a:solidFill>
                <a:latin typeface="Calibri"/>
                <a:cs typeface="Calibri"/>
              </a:rPr>
              <a:t>water </a:t>
            </a:r>
            <a:r>
              <a:rPr sz="1700" dirty="0">
                <a:solidFill>
                  <a:srgbClr val="006FC0"/>
                </a:solidFill>
                <a:latin typeface="Calibri"/>
                <a:cs typeface="Calibri"/>
              </a:rPr>
              <a:t>use in</a:t>
            </a:r>
            <a:r>
              <a:rPr sz="1700" spc="-8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06FC0"/>
                </a:solidFill>
                <a:latin typeface="Calibri"/>
                <a:cs typeface="Calibri"/>
              </a:rPr>
              <a:t>summer</a:t>
            </a:r>
            <a:endParaRPr sz="1700">
              <a:solidFill>
                <a:prstClr val="black"/>
              </a:solidFill>
              <a:latin typeface="Calibri"/>
              <a:cs typeface="Calibri"/>
            </a:endParaRPr>
          </a:p>
          <a:p>
            <a:pPr marL="927100">
              <a:lnSpc>
                <a:spcPts val="1995"/>
              </a:lnSpc>
              <a:spcBef>
                <a:spcPts val="204"/>
              </a:spcBef>
            </a:pP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Pools </a:t>
            </a:r>
            <a:r>
              <a:rPr sz="1700" spc="-5" dirty="0">
                <a:solidFill>
                  <a:prstClr val="black"/>
                </a:solidFill>
                <a:latin typeface="Calibri"/>
                <a:cs typeface="Calibri"/>
              </a:rPr>
              <a:t>can consume 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up </a:t>
            </a:r>
            <a:r>
              <a:rPr sz="1700" spc="-5" dirty="0">
                <a:solidFill>
                  <a:prstClr val="black"/>
                </a:solidFill>
                <a:latin typeface="Calibri"/>
                <a:cs typeface="Calibri"/>
              </a:rPr>
              <a:t>to </a:t>
            </a:r>
            <a:r>
              <a:rPr sz="1700" dirty="0">
                <a:solidFill>
                  <a:srgbClr val="3333FF"/>
                </a:solidFill>
                <a:latin typeface="Calibri"/>
                <a:cs typeface="Calibri"/>
              </a:rPr>
              <a:t>~ 30,000 </a:t>
            </a:r>
            <a:r>
              <a:rPr sz="1700" spc="-10" dirty="0">
                <a:solidFill>
                  <a:srgbClr val="3333FF"/>
                </a:solidFill>
                <a:latin typeface="Calibri"/>
                <a:cs typeface="Calibri"/>
              </a:rPr>
              <a:t>gallons </a:t>
            </a:r>
            <a:r>
              <a:rPr sz="1700" dirty="0">
                <a:solidFill>
                  <a:srgbClr val="3333FF"/>
                </a:solidFill>
                <a:latin typeface="Calibri"/>
                <a:cs typeface="Calibri"/>
              </a:rPr>
              <a:t>of </a:t>
            </a:r>
            <a:r>
              <a:rPr sz="1700" spc="-10" dirty="0">
                <a:solidFill>
                  <a:srgbClr val="3333FF"/>
                </a:solidFill>
                <a:latin typeface="Calibri"/>
                <a:cs typeface="Calibri"/>
              </a:rPr>
              <a:t>water </a:t>
            </a:r>
            <a:r>
              <a:rPr sz="1700" dirty="0">
                <a:solidFill>
                  <a:srgbClr val="3333FF"/>
                </a:solidFill>
                <a:latin typeface="Calibri"/>
                <a:cs typeface="Calibri"/>
              </a:rPr>
              <a:t>a </a:t>
            </a:r>
            <a:r>
              <a:rPr sz="1700" spc="-10" dirty="0">
                <a:solidFill>
                  <a:srgbClr val="3333FF"/>
                </a:solidFill>
                <a:latin typeface="Calibri"/>
                <a:cs typeface="Calibri"/>
              </a:rPr>
              <a:t>year </a:t>
            </a:r>
            <a:r>
              <a:rPr sz="1700" spc="-15" dirty="0">
                <a:solidFill>
                  <a:srgbClr val="3333FF"/>
                </a:solidFill>
                <a:latin typeface="Calibri"/>
                <a:cs typeface="Calibri"/>
              </a:rPr>
              <a:t>for </a:t>
            </a:r>
            <a:r>
              <a:rPr sz="1700" dirty="0">
                <a:solidFill>
                  <a:srgbClr val="3333FF"/>
                </a:solidFill>
                <a:latin typeface="Calibri"/>
                <a:cs typeface="Calibri"/>
              </a:rPr>
              <a:t>filling and due </a:t>
            </a:r>
            <a:r>
              <a:rPr sz="1700" spc="-5" dirty="0">
                <a:solidFill>
                  <a:srgbClr val="3333FF"/>
                </a:solidFill>
                <a:latin typeface="Calibri"/>
                <a:cs typeface="Calibri"/>
              </a:rPr>
              <a:t>to</a:t>
            </a:r>
            <a:r>
              <a:rPr sz="1700" spc="-40" dirty="0">
                <a:solidFill>
                  <a:srgbClr val="3333FF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3333FF"/>
                </a:solidFill>
                <a:latin typeface="Calibri"/>
                <a:cs typeface="Calibri"/>
              </a:rPr>
              <a:t>evaporation</a:t>
            </a:r>
            <a:endParaRPr sz="1700">
              <a:solidFill>
                <a:prstClr val="black"/>
              </a:solidFill>
              <a:latin typeface="Calibri"/>
              <a:cs typeface="Calibri"/>
            </a:endParaRPr>
          </a:p>
          <a:p>
            <a:pPr marR="408305" algn="r">
              <a:lnSpc>
                <a:spcPts val="1215"/>
              </a:lnSpc>
            </a:pPr>
            <a:r>
              <a:rPr sz="1050" dirty="0">
                <a:solidFill>
                  <a:prstClr val="black"/>
                </a:solidFill>
                <a:latin typeface="Arial"/>
                <a:cs typeface="Arial"/>
              </a:rPr>
              <a:t>6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772401" y="2895600"/>
            <a:ext cx="1824227" cy="1752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915400" y="3896867"/>
            <a:ext cx="1578864" cy="26426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DEBE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97989" y="1"/>
            <a:ext cx="7896859" cy="14903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spcBef>
                <a:spcPts val="105"/>
              </a:spcBef>
            </a:pPr>
            <a:r>
              <a:rPr b="0" i="0" spc="-20" dirty="0">
                <a:latin typeface="Calibri"/>
                <a:cs typeface="Calibri"/>
              </a:rPr>
              <a:t>Water-Savings </a:t>
            </a:r>
            <a:r>
              <a:rPr b="0" i="0" spc="-5" dirty="0">
                <a:latin typeface="Calibri"/>
                <a:cs typeface="Calibri"/>
              </a:rPr>
              <a:t>Measures such </a:t>
            </a:r>
            <a:r>
              <a:rPr b="0" i="0" dirty="0">
                <a:latin typeface="Calibri"/>
                <a:cs typeface="Calibri"/>
              </a:rPr>
              <a:t>as </a:t>
            </a:r>
            <a:r>
              <a:rPr b="0" i="0" spc="-55" dirty="0">
                <a:latin typeface="Calibri"/>
                <a:cs typeface="Calibri"/>
              </a:rPr>
              <a:t>Turf </a:t>
            </a:r>
            <a:r>
              <a:rPr b="0" i="0" spc="-5" dirty="0">
                <a:latin typeface="Calibri"/>
                <a:cs typeface="Calibri"/>
              </a:rPr>
              <a:t>Reduction  </a:t>
            </a:r>
            <a:r>
              <a:rPr b="0" i="0" spc="-20" dirty="0">
                <a:latin typeface="Calibri"/>
                <a:cs typeface="Calibri"/>
              </a:rPr>
              <a:t>Saves </a:t>
            </a:r>
            <a:r>
              <a:rPr b="0" i="0" spc="-15" dirty="0">
                <a:latin typeface="Calibri"/>
                <a:cs typeface="Calibri"/>
              </a:rPr>
              <a:t>Energy </a:t>
            </a:r>
            <a:r>
              <a:rPr b="0" i="0" spc="-5" dirty="0">
                <a:latin typeface="Calibri"/>
                <a:cs typeface="Calibri"/>
              </a:rPr>
              <a:t>used </a:t>
            </a:r>
            <a:r>
              <a:rPr b="0" i="0" dirty="0">
                <a:latin typeface="Calibri"/>
                <a:cs typeface="Calibri"/>
              </a:rPr>
              <a:t>in </a:t>
            </a:r>
            <a:r>
              <a:rPr b="0" i="0" spc="-35" dirty="0">
                <a:latin typeface="Calibri"/>
                <a:cs typeface="Calibri"/>
              </a:rPr>
              <a:t>Water </a:t>
            </a:r>
            <a:r>
              <a:rPr b="0" i="0" spc="-5" dirty="0">
                <a:latin typeface="Calibri"/>
                <a:cs typeface="Calibri"/>
              </a:rPr>
              <a:t>Pumping </a:t>
            </a:r>
            <a:r>
              <a:rPr b="0" i="0" dirty="0">
                <a:latin typeface="Calibri"/>
                <a:cs typeface="Calibri"/>
              </a:rPr>
              <a:t>and the  </a:t>
            </a:r>
            <a:r>
              <a:rPr b="0" i="0" spc="-35" dirty="0">
                <a:latin typeface="Calibri"/>
                <a:cs typeface="Calibri"/>
              </a:rPr>
              <a:t>Water </a:t>
            </a:r>
            <a:r>
              <a:rPr b="0" i="0" spc="-10" dirty="0">
                <a:latin typeface="Calibri"/>
                <a:cs typeface="Calibri"/>
              </a:rPr>
              <a:t>Extraction </a:t>
            </a:r>
            <a:r>
              <a:rPr b="0" i="0" dirty="0">
                <a:latin typeface="Calibri"/>
                <a:cs typeface="Calibri"/>
              </a:rPr>
              <a:t>and </a:t>
            </a:r>
            <a:r>
              <a:rPr b="0" i="0" spc="-35" dirty="0">
                <a:latin typeface="Calibri"/>
                <a:cs typeface="Calibri"/>
              </a:rPr>
              <a:t>Treatment</a:t>
            </a:r>
            <a:r>
              <a:rPr b="0" i="0" spc="40" dirty="0">
                <a:latin typeface="Calibri"/>
                <a:cs typeface="Calibri"/>
              </a:rPr>
              <a:t> </a:t>
            </a:r>
            <a:r>
              <a:rPr b="0" i="0" spc="-15" dirty="0">
                <a:latin typeface="Calibri"/>
                <a:cs typeface="Calibri"/>
              </a:rPr>
              <a:t>Process</a:t>
            </a:r>
          </a:p>
        </p:txBody>
      </p:sp>
      <p:sp>
        <p:nvSpPr>
          <p:cNvPr id="4" name="object 4"/>
          <p:cNvSpPr/>
          <p:nvPr/>
        </p:nvSpPr>
        <p:spPr>
          <a:xfrm>
            <a:off x="1600201" y="1475232"/>
            <a:ext cx="9067799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66011" y="0"/>
            <a:ext cx="7856855" cy="1854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spcBef>
                <a:spcPts val="95"/>
              </a:spcBef>
            </a:pPr>
            <a:r>
              <a:rPr sz="4000" i="0" spc="-40" dirty="0">
                <a:latin typeface="Calibri"/>
                <a:cs typeface="Calibri"/>
              </a:rPr>
              <a:t>Regulatory, </a:t>
            </a:r>
            <a:r>
              <a:rPr sz="4000" i="0" spc="-30" dirty="0">
                <a:latin typeface="Calibri"/>
                <a:cs typeface="Calibri"/>
              </a:rPr>
              <a:t>Community, </a:t>
            </a:r>
            <a:r>
              <a:rPr sz="4000" i="0" spc="-5" dirty="0">
                <a:latin typeface="Calibri"/>
                <a:cs typeface="Calibri"/>
              </a:rPr>
              <a:t>and </a:t>
            </a:r>
            <a:r>
              <a:rPr sz="4000" i="0" spc="-10" dirty="0">
                <a:latin typeface="Calibri"/>
                <a:cs typeface="Calibri"/>
              </a:rPr>
              <a:t>Industry  Leadership </a:t>
            </a:r>
            <a:r>
              <a:rPr sz="4000" i="0" spc="-5" dirty="0">
                <a:latin typeface="Calibri"/>
                <a:cs typeface="Calibri"/>
              </a:rPr>
              <a:t>Can </a:t>
            </a:r>
            <a:r>
              <a:rPr sz="4000" i="0" spc="-10" dirty="0">
                <a:latin typeface="Calibri"/>
                <a:cs typeface="Calibri"/>
              </a:rPr>
              <a:t>Address </a:t>
            </a:r>
            <a:r>
              <a:rPr sz="4000" i="0" spc="-5" dirty="0">
                <a:latin typeface="Calibri"/>
                <a:cs typeface="Calibri"/>
              </a:rPr>
              <a:t>the  </a:t>
            </a:r>
            <a:r>
              <a:rPr sz="4000" i="0" spc="-30" dirty="0">
                <a:latin typeface="Calibri"/>
                <a:cs typeface="Calibri"/>
              </a:rPr>
              <a:t>Water/Energy</a:t>
            </a:r>
            <a:r>
              <a:rPr sz="4000" i="0" spc="30" dirty="0">
                <a:latin typeface="Calibri"/>
                <a:cs typeface="Calibri"/>
              </a:rPr>
              <a:t> </a:t>
            </a:r>
            <a:r>
              <a:rPr sz="4000" i="0" spc="-25" dirty="0">
                <a:latin typeface="Calibri"/>
                <a:cs typeface="Calibri"/>
              </a:rPr>
              <a:t>Nexus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02740" y="2235834"/>
            <a:ext cx="8904605" cy="4415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97790" indent="-342900"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20" dirty="0">
                <a:solidFill>
                  <a:prstClr val="black"/>
                </a:solidFill>
                <a:latin typeface="Calibri"/>
                <a:cs typeface="Calibri"/>
              </a:rPr>
              <a:t>State </a:t>
            </a:r>
            <a:r>
              <a:rPr sz="3000" dirty="0">
                <a:solidFill>
                  <a:prstClr val="black"/>
                </a:solidFill>
                <a:latin typeface="Calibri"/>
                <a:cs typeface="Calibri"/>
              </a:rPr>
              <a:t>and </a:t>
            </a:r>
            <a:r>
              <a:rPr sz="3000" spc="-25" dirty="0">
                <a:solidFill>
                  <a:prstClr val="black"/>
                </a:solidFill>
                <a:latin typeface="Calibri"/>
                <a:cs typeface="Calibri"/>
              </a:rPr>
              <a:t>federal </a:t>
            </a:r>
            <a:r>
              <a:rPr sz="3000" spc="-20" dirty="0">
                <a:solidFill>
                  <a:prstClr val="black"/>
                </a:solidFill>
                <a:latin typeface="Calibri"/>
                <a:cs typeface="Calibri"/>
              </a:rPr>
              <a:t>regulators </a:t>
            </a:r>
            <a:r>
              <a:rPr sz="3000" spc="-10" dirty="0">
                <a:solidFill>
                  <a:prstClr val="black"/>
                </a:solidFill>
                <a:latin typeface="Calibri"/>
                <a:cs typeface="Calibri"/>
              </a:rPr>
              <a:t>can initiate proceedings </a:t>
            </a:r>
            <a:r>
              <a:rPr sz="3000" spc="-15" dirty="0">
                <a:solidFill>
                  <a:prstClr val="black"/>
                </a:solidFill>
                <a:latin typeface="Calibri"/>
                <a:cs typeface="Calibri"/>
              </a:rPr>
              <a:t>to  </a:t>
            </a:r>
            <a:r>
              <a:rPr sz="3000" spc="-20" dirty="0">
                <a:solidFill>
                  <a:prstClr val="black"/>
                </a:solidFill>
                <a:latin typeface="Calibri"/>
                <a:cs typeface="Calibri"/>
              </a:rPr>
              <a:t>examine </a:t>
            </a:r>
            <a:r>
              <a:rPr sz="3000" dirty="0">
                <a:solidFill>
                  <a:prstClr val="black"/>
                </a:solidFill>
                <a:latin typeface="Calibri"/>
                <a:cs typeface="Calibri"/>
              </a:rPr>
              <a:t>and </a:t>
            </a:r>
            <a:r>
              <a:rPr sz="3000" spc="-10" dirty="0">
                <a:solidFill>
                  <a:prstClr val="black"/>
                </a:solidFill>
                <a:latin typeface="Calibri"/>
                <a:cs typeface="Calibri"/>
              </a:rPr>
              <a:t>address </a:t>
            </a:r>
            <a:r>
              <a:rPr sz="3000" dirty="0">
                <a:solidFill>
                  <a:prstClr val="black"/>
                </a:solidFill>
                <a:latin typeface="Calibri"/>
                <a:cs typeface="Calibri"/>
              </a:rPr>
              <a:t>the </a:t>
            </a:r>
            <a:r>
              <a:rPr sz="3000" spc="-20" dirty="0">
                <a:solidFill>
                  <a:prstClr val="black"/>
                </a:solidFill>
                <a:latin typeface="Calibri"/>
                <a:cs typeface="Calibri"/>
              </a:rPr>
              <a:t>water/energy</a:t>
            </a:r>
            <a:r>
              <a:rPr sz="3000" spc="-2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000" spc="-20" dirty="0">
                <a:solidFill>
                  <a:prstClr val="black"/>
                </a:solidFill>
                <a:latin typeface="Calibri"/>
                <a:cs typeface="Calibri"/>
              </a:rPr>
              <a:t>nexus</a:t>
            </a:r>
            <a:endParaRPr sz="3000">
              <a:solidFill>
                <a:prstClr val="black"/>
              </a:solidFill>
              <a:latin typeface="Calibri"/>
              <a:cs typeface="Calibri"/>
            </a:endParaRPr>
          </a:p>
          <a:p>
            <a:pPr marL="355600" marR="82550" indent="-342900">
              <a:spcBef>
                <a:spcPts val="7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20" dirty="0">
                <a:solidFill>
                  <a:prstClr val="black"/>
                </a:solidFill>
                <a:latin typeface="Calibri"/>
                <a:cs typeface="Calibri"/>
              </a:rPr>
              <a:t>Innovators </a:t>
            </a:r>
            <a:r>
              <a:rPr sz="3000" dirty="0">
                <a:solidFill>
                  <a:prstClr val="black"/>
                </a:solidFill>
                <a:latin typeface="Calibri"/>
                <a:cs typeface="Calibri"/>
              </a:rPr>
              <a:t>and </a:t>
            </a:r>
            <a:r>
              <a:rPr sz="3000" spc="-5" dirty="0">
                <a:solidFill>
                  <a:prstClr val="black"/>
                </a:solidFill>
                <a:latin typeface="Calibri"/>
                <a:cs typeface="Calibri"/>
              </a:rPr>
              <a:t>business can </a:t>
            </a:r>
            <a:r>
              <a:rPr sz="3000" spc="-10" dirty="0">
                <a:solidFill>
                  <a:prstClr val="black"/>
                </a:solidFill>
                <a:latin typeface="Calibri"/>
                <a:cs typeface="Calibri"/>
              </a:rPr>
              <a:t>address </a:t>
            </a:r>
            <a:r>
              <a:rPr sz="3000" dirty="0">
                <a:solidFill>
                  <a:prstClr val="black"/>
                </a:solidFill>
                <a:latin typeface="Calibri"/>
                <a:cs typeface="Calibri"/>
              </a:rPr>
              <a:t>the </a:t>
            </a:r>
            <a:r>
              <a:rPr sz="3000" spc="-20" dirty="0">
                <a:solidFill>
                  <a:prstClr val="black"/>
                </a:solidFill>
                <a:latin typeface="Calibri"/>
                <a:cs typeface="Calibri"/>
              </a:rPr>
              <a:t>water/energy  nexus </a:t>
            </a:r>
            <a:r>
              <a:rPr sz="3000" spc="-15" dirty="0">
                <a:solidFill>
                  <a:prstClr val="black"/>
                </a:solidFill>
                <a:latin typeface="Calibri"/>
                <a:cs typeface="Calibri"/>
              </a:rPr>
              <a:t>through </a:t>
            </a:r>
            <a:r>
              <a:rPr sz="3000" spc="-10" dirty="0">
                <a:solidFill>
                  <a:prstClr val="black"/>
                </a:solidFill>
                <a:latin typeface="Calibri"/>
                <a:cs typeface="Calibri"/>
              </a:rPr>
              <a:t>innovation, </a:t>
            </a:r>
            <a:r>
              <a:rPr sz="3000" spc="-15" dirty="0">
                <a:solidFill>
                  <a:prstClr val="black"/>
                </a:solidFill>
                <a:latin typeface="Calibri"/>
                <a:cs typeface="Calibri"/>
              </a:rPr>
              <a:t>investment, </a:t>
            </a:r>
            <a:r>
              <a:rPr sz="3000" spc="-10" dirty="0">
                <a:solidFill>
                  <a:prstClr val="black"/>
                </a:solidFill>
                <a:latin typeface="Calibri"/>
                <a:cs typeface="Calibri"/>
              </a:rPr>
              <a:t>business  practices that </a:t>
            </a:r>
            <a:r>
              <a:rPr sz="3000" spc="-20" dirty="0">
                <a:solidFill>
                  <a:prstClr val="black"/>
                </a:solidFill>
                <a:latin typeface="Calibri"/>
                <a:cs typeface="Calibri"/>
              </a:rPr>
              <a:t>recognize </a:t>
            </a:r>
            <a:r>
              <a:rPr sz="3000" dirty="0">
                <a:solidFill>
                  <a:prstClr val="black"/>
                </a:solidFill>
                <a:latin typeface="Calibri"/>
                <a:cs typeface="Calibri"/>
              </a:rPr>
              <a:t>the </a:t>
            </a:r>
            <a:r>
              <a:rPr sz="3000" spc="-20" dirty="0">
                <a:solidFill>
                  <a:prstClr val="black"/>
                </a:solidFill>
                <a:latin typeface="Calibri"/>
                <a:cs typeface="Calibri"/>
              </a:rPr>
              <a:t>nexus, </a:t>
            </a:r>
            <a:r>
              <a:rPr sz="3000" spc="-10" dirty="0">
                <a:solidFill>
                  <a:prstClr val="black"/>
                </a:solidFill>
                <a:latin typeface="Calibri"/>
                <a:cs typeface="Calibri"/>
              </a:rPr>
              <a:t>reduce </a:t>
            </a:r>
            <a:r>
              <a:rPr sz="3000" spc="-20" dirty="0">
                <a:solidFill>
                  <a:prstClr val="black"/>
                </a:solidFill>
                <a:latin typeface="Calibri"/>
                <a:cs typeface="Calibri"/>
              </a:rPr>
              <a:t>water </a:t>
            </a:r>
            <a:r>
              <a:rPr sz="3000" dirty="0">
                <a:solidFill>
                  <a:prstClr val="black"/>
                </a:solidFill>
                <a:latin typeface="Calibri"/>
                <a:cs typeface="Calibri"/>
              </a:rPr>
              <a:t>and  </a:t>
            </a:r>
            <a:r>
              <a:rPr sz="3000" spc="-10" dirty="0">
                <a:solidFill>
                  <a:prstClr val="black"/>
                </a:solidFill>
                <a:latin typeface="Calibri"/>
                <a:cs typeface="Calibri"/>
              </a:rPr>
              <a:t>energy </a:t>
            </a:r>
            <a:r>
              <a:rPr sz="3000" spc="-5" dirty="0">
                <a:solidFill>
                  <a:prstClr val="black"/>
                </a:solidFill>
                <a:latin typeface="Calibri"/>
                <a:cs typeface="Calibri"/>
              </a:rPr>
              <a:t>use, </a:t>
            </a:r>
            <a:r>
              <a:rPr sz="3000" dirty="0">
                <a:solidFill>
                  <a:prstClr val="black"/>
                </a:solidFill>
                <a:latin typeface="Calibri"/>
                <a:cs typeface="Calibri"/>
              </a:rPr>
              <a:t>and </a:t>
            </a:r>
            <a:r>
              <a:rPr sz="3000" spc="-10" dirty="0">
                <a:solidFill>
                  <a:prstClr val="black"/>
                </a:solidFill>
                <a:latin typeface="Calibri"/>
                <a:cs typeface="Calibri"/>
              </a:rPr>
              <a:t>support </a:t>
            </a:r>
            <a:r>
              <a:rPr sz="3000" spc="-25" dirty="0">
                <a:solidFill>
                  <a:prstClr val="black"/>
                </a:solidFill>
                <a:latin typeface="Calibri"/>
                <a:cs typeface="Calibri"/>
              </a:rPr>
              <a:t>for </a:t>
            </a:r>
            <a:r>
              <a:rPr sz="3000" spc="-10" dirty="0">
                <a:solidFill>
                  <a:prstClr val="black"/>
                </a:solidFill>
                <a:latin typeface="Calibri"/>
                <a:cs typeface="Calibri"/>
              </a:rPr>
              <a:t>proceedings </a:t>
            </a:r>
            <a:r>
              <a:rPr sz="3000" dirty="0">
                <a:solidFill>
                  <a:prstClr val="black"/>
                </a:solidFill>
                <a:latin typeface="Calibri"/>
                <a:cs typeface="Calibri"/>
              </a:rPr>
              <a:t>and</a:t>
            </a:r>
            <a:r>
              <a:rPr sz="3000" spc="3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000" spc="-20" dirty="0">
                <a:solidFill>
                  <a:prstClr val="black"/>
                </a:solidFill>
                <a:latin typeface="Calibri"/>
                <a:cs typeface="Calibri"/>
              </a:rPr>
              <a:t>programs</a:t>
            </a:r>
            <a:endParaRPr sz="3000">
              <a:solidFill>
                <a:prstClr val="black"/>
              </a:solidFill>
              <a:latin typeface="Calibri"/>
              <a:cs typeface="Calibri"/>
            </a:endParaRPr>
          </a:p>
          <a:p>
            <a:pPr marL="355600" marR="5080" indent="-342900">
              <a:spcBef>
                <a:spcPts val="7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5" dirty="0">
                <a:solidFill>
                  <a:prstClr val="black"/>
                </a:solidFill>
                <a:latin typeface="Calibri"/>
                <a:cs typeface="Calibri"/>
              </a:rPr>
              <a:t>Community support </a:t>
            </a:r>
            <a:r>
              <a:rPr sz="3000" dirty="0">
                <a:solidFill>
                  <a:prstClr val="black"/>
                </a:solidFill>
                <a:latin typeface="Calibri"/>
                <a:cs typeface="Calibri"/>
              </a:rPr>
              <a:t>is </a:t>
            </a:r>
            <a:r>
              <a:rPr sz="3000" spc="-5" dirty="0">
                <a:solidFill>
                  <a:prstClr val="black"/>
                </a:solidFill>
                <a:latin typeface="Calibri"/>
                <a:cs typeface="Calibri"/>
              </a:rPr>
              <a:t>critical, </a:t>
            </a:r>
            <a:r>
              <a:rPr sz="3000" i="1" dirty="0">
                <a:solidFill>
                  <a:prstClr val="black"/>
                </a:solidFill>
                <a:latin typeface="Calibri"/>
                <a:cs typeface="Calibri"/>
              </a:rPr>
              <a:t>e.g. </a:t>
            </a:r>
            <a:r>
              <a:rPr sz="3000" spc="-5" dirty="0">
                <a:solidFill>
                  <a:prstClr val="black"/>
                </a:solidFill>
                <a:latin typeface="Calibri"/>
                <a:cs typeface="Calibri"/>
              </a:rPr>
              <a:t>smart </a:t>
            </a:r>
            <a:r>
              <a:rPr sz="3000" spc="-20" dirty="0">
                <a:solidFill>
                  <a:prstClr val="black"/>
                </a:solidFill>
                <a:latin typeface="Calibri"/>
                <a:cs typeface="Calibri"/>
              </a:rPr>
              <a:t>water </a:t>
            </a:r>
            <a:r>
              <a:rPr sz="3000" spc="-5" dirty="0">
                <a:solidFill>
                  <a:prstClr val="black"/>
                </a:solidFill>
                <a:latin typeface="Calibri"/>
                <a:cs typeface="Calibri"/>
              </a:rPr>
              <a:t>use </a:t>
            </a:r>
            <a:r>
              <a:rPr sz="3000" dirty="0">
                <a:solidFill>
                  <a:prstClr val="black"/>
                </a:solidFill>
                <a:latin typeface="Calibri"/>
                <a:cs typeface="Calibri"/>
              </a:rPr>
              <a:t>and  </a:t>
            </a:r>
            <a:r>
              <a:rPr sz="3000" spc="-10" dirty="0">
                <a:solidFill>
                  <a:prstClr val="black"/>
                </a:solidFill>
                <a:latin typeface="Calibri"/>
                <a:cs typeface="Calibri"/>
              </a:rPr>
              <a:t>conservation, particularly during</a:t>
            </a:r>
            <a:r>
              <a:rPr sz="3000" spc="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000" spc="-15" dirty="0">
                <a:solidFill>
                  <a:prstClr val="black"/>
                </a:solidFill>
                <a:latin typeface="Calibri"/>
                <a:cs typeface="Calibri"/>
              </a:rPr>
              <a:t>drought</a:t>
            </a:r>
            <a:endParaRPr sz="3000">
              <a:solidFill>
                <a:prstClr val="black"/>
              </a:solidFill>
              <a:latin typeface="Calibri"/>
              <a:cs typeface="Calibri"/>
            </a:endParaRPr>
          </a:p>
          <a:p>
            <a:pPr marL="355600" indent="-342900">
              <a:spcBef>
                <a:spcPts val="7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5" dirty="0">
                <a:solidFill>
                  <a:prstClr val="black"/>
                </a:solidFill>
                <a:latin typeface="Calibri"/>
                <a:cs typeface="Calibri"/>
              </a:rPr>
              <a:t>Climate </a:t>
            </a:r>
            <a:r>
              <a:rPr sz="3000" spc="-5" dirty="0">
                <a:solidFill>
                  <a:prstClr val="black"/>
                </a:solidFill>
                <a:latin typeface="Calibri"/>
                <a:cs typeface="Calibri"/>
              </a:rPr>
              <a:t>change </a:t>
            </a:r>
            <a:r>
              <a:rPr sz="3000" spc="-20" dirty="0">
                <a:solidFill>
                  <a:prstClr val="black"/>
                </a:solidFill>
                <a:latin typeface="Calibri"/>
                <a:cs typeface="Calibri"/>
              </a:rPr>
              <a:t>makes </a:t>
            </a:r>
            <a:r>
              <a:rPr sz="3000" dirty="0">
                <a:solidFill>
                  <a:prstClr val="black"/>
                </a:solidFill>
                <a:latin typeface="Calibri"/>
                <a:cs typeface="Calibri"/>
              </a:rPr>
              <a:t>action</a:t>
            </a:r>
            <a:r>
              <a:rPr sz="3000" spc="-4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000" spc="-15" dirty="0">
                <a:solidFill>
                  <a:prstClr val="black"/>
                </a:solidFill>
                <a:latin typeface="Calibri"/>
                <a:cs typeface="Calibri"/>
              </a:rPr>
              <a:t>imperative</a:t>
            </a:r>
            <a:endParaRPr sz="300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0298" y="-41960"/>
            <a:ext cx="11578064" cy="15029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4485" marR="315595" algn="ctr">
              <a:spcBef>
                <a:spcPts val="100"/>
              </a:spcBef>
            </a:pPr>
            <a:r>
              <a:rPr sz="3600" b="0" i="0" spc="-15" dirty="0">
                <a:solidFill>
                  <a:srgbClr val="E36C09"/>
                </a:solidFill>
                <a:latin typeface="Calibri"/>
                <a:cs typeface="Calibri"/>
              </a:rPr>
              <a:t>Climate </a:t>
            </a:r>
            <a:r>
              <a:rPr sz="3600" b="0" i="0" spc="-10" dirty="0">
                <a:solidFill>
                  <a:srgbClr val="E36C09"/>
                </a:solidFill>
                <a:latin typeface="Calibri"/>
                <a:cs typeface="Calibri"/>
              </a:rPr>
              <a:t>Change </a:t>
            </a:r>
            <a:r>
              <a:rPr sz="3600" b="0" i="0" spc="-20" dirty="0">
                <a:solidFill>
                  <a:srgbClr val="E36C09"/>
                </a:solidFill>
                <a:latin typeface="Calibri"/>
                <a:cs typeface="Calibri"/>
              </a:rPr>
              <a:t>Creates </a:t>
            </a:r>
            <a:r>
              <a:rPr sz="3600" b="0" i="0" spc="-5" dirty="0">
                <a:solidFill>
                  <a:srgbClr val="E36C09"/>
                </a:solidFill>
                <a:latin typeface="Calibri"/>
                <a:cs typeface="Calibri"/>
              </a:rPr>
              <a:t>New </a:t>
            </a:r>
            <a:r>
              <a:rPr sz="3600" b="0" i="0" spc="-25" dirty="0">
                <a:solidFill>
                  <a:srgbClr val="E36C09"/>
                </a:solidFill>
                <a:latin typeface="Calibri"/>
                <a:cs typeface="Calibri"/>
              </a:rPr>
              <a:t>Water/Energy  Nexus</a:t>
            </a:r>
            <a:r>
              <a:rPr sz="3600" b="0" i="0" dirty="0">
                <a:solidFill>
                  <a:srgbClr val="E36C09"/>
                </a:solidFill>
                <a:latin typeface="Calibri"/>
                <a:cs typeface="Calibri"/>
              </a:rPr>
              <a:t> </a:t>
            </a:r>
            <a:r>
              <a:rPr sz="3600" b="0" i="0" spc="-5" dirty="0">
                <a:solidFill>
                  <a:srgbClr val="E36C09"/>
                </a:solidFill>
                <a:latin typeface="Calibri"/>
                <a:cs typeface="Calibri"/>
              </a:rPr>
              <a:t>Challenges</a:t>
            </a:r>
            <a:endParaRPr sz="3600" dirty="0">
              <a:latin typeface="Calibri"/>
              <a:cs typeface="Calibri"/>
            </a:endParaRPr>
          </a:p>
          <a:p>
            <a:pPr algn="ctr">
              <a:spcBef>
                <a:spcPts val="75"/>
              </a:spcBef>
            </a:pPr>
            <a:r>
              <a:rPr sz="2400" b="0" spc="-20" dirty="0">
                <a:solidFill>
                  <a:srgbClr val="C00000"/>
                </a:solidFill>
                <a:latin typeface="Calibri"/>
                <a:cs typeface="Calibri"/>
              </a:rPr>
              <a:t>Temperatures </a:t>
            </a:r>
            <a:r>
              <a:rPr sz="2400" b="0" spc="-5" dirty="0">
                <a:solidFill>
                  <a:srgbClr val="C00000"/>
                </a:solidFill>
                <a:latin typeface="Calibri"/>
                <a:cs typeface="Calibri"/>
              </a:rPr>
              <a:t>are Projected </a:t>
            </a:r>
            <a:r>
              <a:rPr sz="2400" b="0" spc="-15" dirty="0">
                <a:solidFill>
                  <a:srgbClr val="C00000"/>
                </a:solidFill>
                <a:latin typeface="Calibri"/>
                <a:cs typeface="Calibri"/>
              </a:rPr>
              <a:t>to </a:t>
            </a:r>
            <a:r>
              <a:rPr sz="2400" b="0" dirty="0">
                <a:solidFill>
                  <a:srgbClr val="C00000"/>
                </a:solidFill>
                <a:latin typeface="Calibri"/>
                <a:cs typeface="Calibri"/>
              </a:rPr>
              <a:t>Rise in </a:t>
            </a:r>
            <a:r>
              <a:rPr sz="2400" b="0" spc="-15" dirty="0">
                <a:solidFill>
                  <a:srgbClr val="C00000"/>
                </a:solidFill>
                <a:latin typeface="Calibri"/>
                <a:cs typeface="Calibri"/>
              </a:rPr>
              <a:t>Many </a:t>
            </a:r>
            <a:r>
              <a:rPr sz="2400" b="0" dirty="0">
                <a:solidFill>
                  <a:srgbClr val="C00000"/>
                </a:solidFill>
                <a:latin typeface="Calibri"/>
                <a:cs typeface="Calibri"/>
              </a:rPr>
              <a:t>Areas </a:t>
            </a:r>
            <a:r>
              <a:rPr sz="2400" b="0" spc="-5" dirty="0">
                <a:solidFill>
                  <a:srgbClr val="C00000"/>
                </a:solidFill>
                <a:latin typeface="Calibri"/>
                <a:cs typeface="Calibri"/>
              </a:rPr>
              <a:t>of </a:t>
            </a:r>
            <a:r>
              <a:rPr sz="2400" b="0" dirty="0">
                <a:solidFill>
                  <a:srgbClr val="C00000"/>
                </a:solidFill>
                <a:latin typeface="Calibri"/>
                <a:cs typeface="Calibri"/>
              </a:rPr>
              <a:t>the </a:t>
            </a:r>
            <a:r>
              <a:rPr sz="2400" b="0" spc="-5" dirty="0">
                <a:solidFill>
                  <a:srgbClr val="C00000"/>
                </a:solidFill>
                <a:latin typeface="Calibri"/>
                <a:cs typeface="Calibri"/>
              </a:rPr>
              <a:t>United</a:t>
            </a:r>
            <a:r>
              <a:rPr sz="2400" b="0" spc="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0" spc="-15" dirty="0">
                <a:solidFill>
                  <a:srgbClr val="C00000"/>
                </a:solidFill>
                <a:latin typeface="Calibri"/>
                <a:cs typeface="Calibri"/>
              </a:rPr>
              <a:t>States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828800" y="1524000"/>
            <a:ext cx="8534400" cy="44150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07540" y="6202476"/>
            <a:ext cx="83235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9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Business Insider, </a:t>
            </a:r>
            <a:r>
              <a:rPr sz="9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Nov. </a:t>
            </a:r>
            <a:r>
              <a:rPr sz="9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22, </a:t>
            </a:r>
            <a:r>
              <a:rPr sz="9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2019, https://www.businessinsider.com/climate-change-in-the-next-decade-2019-11#regardless-of-what-actions-we-take-there-are-a-few- </a:t>
            </a:r>
            <a:r>
              <a:rPr sz="900" spc="-5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 </a:t>
            </a:r>
            <a:r>
              <a:rPr sz="9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changes-scientists-know-well-see-in-the-next-10-years-5</a:t>
            </a:r>
            <a:endParaRPr sz="90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21941" y="281178"/>
            <a:ext cx="8580120" cy="1844039"/>
          </a:xfrm>
          <a:custGeom>
            <a:avLst/>
            <a:gdLst/>
            <a:ahLst/>
            <a:cxnLst/>
            <a:rect l="l" t="t" r="r" b="b"/>
            <a:pathLst>
              <a:path w="8580120" h="1844039">
                <a:moveTo>
                  <a:pt x="0" y="1844039"/>
                </a:moveTo>
                <a:lnTo>
                  <a:pt x="8580120" y="1844039"/>
                </a:lnTo>
                <a:lnTo>
                  <a:pt x="8580120" y="0"/>
                </a:lnTo>
                <a:lnTo>
                  <a:pt x="0" y="0"/>
                </a:lnTo>
                <a:lnTo>
                  <a:pt x="0" y="1844039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58695" y="217932"/>
            <a:ext cx="8707120" cy="1971039"/>
          </a:xfrm>
          <a:custGeom>
            <a:avLst/>
            <a:gdLst/>
            <a:ahLst/>
            <a:cxnLst/>
            <a:rect l="l" t="t" r="r" b="b"/>
            <a:pathLst>
              <a:path w="8707120" h="1971039">
                <a:moveTo>
                  <a:pt x="8643366" y="0"/>
                </a:moveTo>
                <a:lnTo>
                  <a:pt x="63246" y="0"/>
                </a:lnTo>
                <a:lnTo>
                  <a:pt x="38629" y="4970"/>
                </a:lnTo>
                <a:lnTo>
                  <a:pt x="18526" y="18526"/>
                </a:lnTo>
                <a:lnTo>
                  <a:pt x="4970" y="38629"/>
                </a:lnTo>
                <a:lnTo>
                  <a:pt x="0" y="63246"/>
                </a:lnTo>
                <a:lnTo>
                  <a:pt x="0" y="1907286"/>
                </a:lnTo>
                <a:lnTo>
                  <a:pt x="4970" y="1931902"/>
                </a:lnTo>
                <a:lnTo>
                  <a:pt x="18526" y="1952005"/>
                </a:lnTo>
                <a:lnTo>
                  <a:pt x="38629" y="1965561"/>
                </a:lnTo>
                <a:lnTo>
                  <a:pt x="63246" y="1970532"/>
                </a:lnTo>
                <a:lnTo>
                  <a:pt x="8643366" y="1970532"/>
                </a:lnTo>
                <a:lnTo>
                  <a:pt x="8667982" y="1965561"/>
                </a:lnTo>
                <a:lnTo>
                  <a:pt x="8688085" y="1952005"/>
                </a:lnTo>
                <a:lnTo>
                  <a:pt x="8692635" y="1945259"/>
                </a:lnTo>
                <a:lnTo>
                  <a:pt x="63246" y="1945259"/>
                </a:lnTo>
                <a:lnTo>
                  <a:pt x="48476" y="1942272"/>
                </a:lnTo>
                <a:lnTo>
                  <a:pt x="36414" y="1934130"/>
                </a:lnTo>
                <a:lnTo>
                  <a:pt x="28280" y="1922059"/>
                </a:lnTo>
                <a:lnTo>
                  <a:pt x="25298" y="1907286"/>
                </a:lnTo>
                <a:lnTo>
                  <a:pt x="25298" y="63246"/>
                </a:lnTo>
                <a:lnTo>
                  <a:pt x="28280" y="48472"/>
                </a:lnTo>
                <a:lnTo>
                  <a:pt x="36414" y="36401"/>
                </a:lnTo>
                <a:lnTo>
                  <a:pt x="48476" y="28259"/>
                </a:lnTo>
                <a:lnTo>
                  <a:pt x="63246" y="25273"/>
                </a:lnTo>
                <a:lnTo>
                  <a:pt x="8692635" y="25273"/>
                </a:lnTo>
                <a:lnTo>
                  <a:pt x="8688085" y="18526"/>
                </a:lnTo>
                <a:lnTo>
                  <a:pt x="8667982" y="4970"/>
                </a:lnTo>
                <a:lnTo>
                  <a:pt x="8643366" y="0"/>
                </a:lnTo>
                <a:close/>
              </a:path>
              <a:path w="8707120" h="1971039">
                <a:moveTo>
                  <a:pt x="8692635" y="25273"/>
                </a:moveTo>
                <a:lnTo>
                  <a:pt x="8643366" y="25273"/>
                </a:lnTo>
                <a:lnTo>
                  <a:pt x="8658139" y="28259"/>
                </a:lnTo>
                <a:lnTo>
                  <a:pt x="8670210" y="36401"/>
                </a:lnTo>
                <a:lnTo>
                  <a:pt x="8678352" y="48472"/>
                </a:lnTo>
                <a:lnTo>
                  <a:pt x="8681339" y="63246"/>
                </a:lnTo>
                <a:lnTo>
                  <a:pt x="8681339" y="1907286"/>
                </a:lnTo>
                <a:lnTo>
                  <a:pt x="8678352" y="1922059"/>
                </a:lnTo>
                <a:lnTo>
                  <a:pt x="8670210" y="1934130"/>
                </a:lnTo>
                <a:lnTo>
                  <a:pt x="8658139" y="1942272"/>
                </a:lnTo>
                <a:lnTo>
                  <a:pt x="8643366" y="1945259"/>
                </a:lnTo>
                <a:lnTo>
                  <a:pt x="8692635" y="1945259"/>
                </a:lnTo>
                <a:lnTo>
                  <a:pt x="8701641" y="1931902"/>
                </a:lnTo>
                <a:lnTo>
                  <a:pt x="8706612" y="1907286"/>
                </a:lnTo>
                <a:lnTo>
                  <a:pt x="8706612" y="63246"/>
                </a:lnTo>
                <a:lnTo>
                  <a:pt x="8701641" y="38629"/>
                </a:lnTo>
                <a:lnTo>
                  <a:pt x="8692635" y="25273"/>
                </a:lnTo>
                <a:close/>
              </a:path>
              <a:path w="8707120" h="1971039">
                <a:moveTo>
                  <a:pt x="8650351" y="50546"/>
                </a:moveTo>
                <a:lnTo>
                  <a:pt x="56261" y="50546"/>
                </a:lnTo>
                <a:lnTo>
                  <a:pt x="50596" y="56261"/>
                </a:lnTo>
                <a:lnTo>
                  <a:pt x="50596" y="1914271"/>
                </a:lnTo>
                <a:lnTo>
                  <a:pt x="56261" y="1919986"/>
                </a:lnTo>
                <a:lnTo>
                  <a:pt x="8650351" y="1919986"/>
                </a:lnTo>
                <a:lnTo>
                  <a:pt x="8656066" y="1914271"/>
                </a:lnTo>
                <a:lnTo>
                  <a:pt x="8656066" y="1844040"/>
                </a:lnTo>
                <a:lnTo>
                  <a:pt x="126492" y="1844040"/>
                </a:lnTo>
                <a:lnTo>
                  <a:pt x="126492" y="126492"/>
                </a:lnTo>
                <a:lnTo>
                  <a:pt x="8656066" y="126492"/>
                </a:lnTo>
                <a:lnTo>
                  <a:pt x="8656066" y="56261"/>
                </a:lnTo>
                <a:lnTo>
                  <a:pt x="8650351" y="50546"/>
                </a:lnTo>
                <a:close/>
              </a:path>
              <a:path w="8707120" h="1971039">
                <a:moveTo>
                  <a:pt x="8656066" y="126492"/>
                </a:moveTo>
                <a:lnTo>
                  <a:pt x="8580120" y="126492"/>
                </a:lnTo>
                <a:lnTo>
                  <a:pt x="8580120" y="1844040"/>
                </a:lnTo>
                <a:lnTo>
                  <a:pt x="8656066" y="1844040"/>
                </a:lnTo>
                <a:lnTo>
                  <a:pt x="8656066" y="126492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311095" y="326593"/>
            <a:ext cx="7570470" cy="122047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 marR="5080" algn="ctr">
              <a:lnSpc>
                <a:spcPts val="3030"/>
              </a:lnSpc>
              <a:spcBef>
                <a:spcPts val="475"/>
              </a:spcBef>
            </a:pPr>
            <a:r>
              <a:rPr sz="2800" b="0" spc="-15" dirty="0">
                <a:solidFill>
                  <a:srgbClr val="E36C09"/>
                </a:solidFill>
                <a:latin typeface="Calibri"/>
                <a:cs typeface="Calibri"/>
              </a:rPr>
              <a:t>Many </a:t>
            </a:r>
            <a:r>
              <a:rPr sz="2800" b="0" spc="-5" dirty="0">
                <a:solidFill>
                  <a:srgbClr val="E36C09"/>
                </a:solidFill>
                <a:latin typeface="Calibri"/>
                <a:cs typeface="Calibri"/>
              </a:rPr>
              <a:t>Areas of the </a:t>
            </a:r>
            <a:r>
              <a:rPr sz="2800" b="0" spc="-10" dirty="0">
                <a:solidFill>
                  <a:srgbClr val="E36C09"/>
                </a:solidFill>
                <a:latin typeface="Calibri"/>
                <a:cs typeface="Calibri"/>
              </a:rPr>
              <a:t>United </a:t>
            </a:r>
            <a:r>
              <a:rPr sz="2800" b="0" spc="-15" dirty="0">
                <a:solidFill>
                  <a:srgbClr val="E36C09"/>
                </a:solidFill>
                <a:latin typeface="Calibri"/>
                <a:cs typeface="Calibri"/>
              </a:rPr>
              <a:t>States </a:t>
            </a:r>
            <a:r>
              <a:rPr sz="2800" b="0" spc="-10" dirty="0">
                <a:solidFill>
                  <a:srgbClr val="E36C09"/>
                </a:solidFill>
                <a:latin typeface="Calibri"/>
                <a:cs typeface="Calibri"/>
              </a:rPr>
              <a:t>Often </a:t>
            </a:r>
            <a:r>
              <a:rPr sz="2800" b="0" spc="-20" dirty="0">
                <a:solidFill>
                  <a:srgbClr val="E36C09"/>
                </a:solidFill>
                <a:latin typeface="Calibri"/>
                <a:cs typeface="Calibri"/>
              </a:rPr>
              <a:t>Face </a:t>
            </a:r>
            <a:r>
              <a:rPr sz="2800" b="0" spc="-10" dirty="0">
                <a:solidFill>
                  <a:srgbClr val="E36C09"/>
                </a:solidFill>
                <a:latin typeface="Calibri"/>
                <a:cs typeface="Calibri"/>
              </a:rPr>
              <a:t>Drought  Affecting </a:t>
            </a:r>
            <a:r>
              <a:rPr sz="2800" b="0" spc="-35" dirty="0">
                <a:solidFill>
                  <a:srgbClr val="E36C09"/>
                </a:solidFill>
                <a:latin typeface="Calibri"/>
                <a:cs typeface="Calibri"/>
              </a:rPr>
              <a:t>Water </a:t>
            </a:r>
            <a:r>
              <a:rPr sz="2800" b="0" spc="-10" dirty="0">
                <a:solidFill>
                  <a:srgbClr val="E36C09"/>
                </a:solidFill>
                <a:latin typeface="Calibri"/>
                <a:cs typeface="Calibri"/>
              </a:rPr>
              <a:t>Resources and</a:t>
            </a:r>
            <a:r>
              <a:rPr sz="2800" b="0" spc="60" dirty="0">
                <a:solidFill>
                  <a:srgbClr val="E36C09"/>
                </a:solidFill>
                <a:latin typeface="Calibri"/>
                <a:cs typeface="Calibri"/>
              </a:rPr>
              <a:t> </a:t>
            </a:r>
            <a:r>
              <a:rPr sz="2800" b="0" spc="-10" dirty="0">
                <a:solidFill>
                  <a:srgbClr val="E36C09"/>
                </a:solidFill>
                <a:latin typeface="Calibri"/>
                <a:cs typeface="Calibri"/>
              </a:rPr>
              <a:t>Energy;</a:t>
            </a:r>
            <a:endParaRPr sz="2800">
              <a:latin typeface="Calibri"/>
              <a:cs typeface="Calibri"/>
            </a:endParaRPr>
          </a:p>
          <a:p>
            <a:pPr marL="29845" algn="ctr">
              <a:lnSpc>
                <a:spcPts val="2975"/>
              </a:lnSpc>
              <a:tabLst>
                <a:tab pos="906780" algn="l"/>
                <a:tab pos="5859145" algn="l"/>
              </a:tabLst>
            </a:pPr>
            <a:r>
              <a:rPr sz="2800" b="0" u="heavy" spc="-5" dirty="0">
                <a:solidFill>
                  <a:srgbClr val="E36C0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 	Proactive Planning</a:t>
            </a:r>
            <a:r>
              <a:rPr sz="2800" b="0" u="heavy" spc="-35" dirty="0">
                <a:solidFill>
                  <a:srgbClr val="E36C0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 </a:t>
            </a:r>
            <a:r>
              <a:rPr sz="2800" b="0" u="heavy" spc="-10" dirty="0">
                <a:solidFill>
                  <a:srgbClr val="E36C0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Required	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00200" y="2438400"/>
            <a:ext cx="4480560" cy="36333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46038" y="2597657"/>
            <a:ext cx="0" cy="3657600"/>
          </a:xfrm>
          <a:custGeom>
            <a:avLst/>
            <a:gdLst/>
            <a:ahLst/>
            <a:cxnLst/>
            <a:rect l="l" t="t" r="r" b="b"/>
            <a:pathLst>
              <a:path h="3657600">
                <a:moveTo>
                  <a:pt x="0" y="0"/>
                </a:moveTo>
                <a:lnTo>
                  <a:pt x="0" y="3657600"/>
                </a:lnTo>
              </a:path>
            </a:pathLst>
          </a:custGeom>
          <a:ln w="34035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077965" y="2597657"/>
            <a:ext cx="0" cy="3657600"/>
          </a:xfrm>
          <a:custGeom>
            <a:avLst/>
            <a:gdLst/>
            <a:ahLst/>
            <a:cxnLst/>
            <a:rect l="l" t="t" r="r" b="b"/>
            <a:pathLst>
              <a:path h="3657600">
                <a:moveTo>
                  <a:pt x="0" y="0"/>
                </a:moveTo>
                <a:lnTo>
                  <a:pt x="0" y="3657600"/>
                </a:lnTo>
              </a:path>
            </a:pathLst>
          </a:custGeom>
          <a:ln w="34036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91807" y="2605000"/>
            <a:ext cx="3843130" cy="34319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69948" y="449580"/>
            <a:ext cx="2929255" cy="3333348"/>
          </a:xfrm>
          <a:prstGeom prst="rect">
            <a:avLst/>
          </a:prstGeom>
          <a:solidFill>
            <a:srgbClr val="585858"/>
          </a:solidFill>
        </p:spPr>
        <p:txBody>
          <a:bodyPr vert="horz" wrap="square" lIns="0" tIns="3175" rIns="0" bIns="0" rtlCol="0">
            <a:spAutoFit/>
          </a:bodyPr>
          <a:lstStyle/>
          <a:p>
            <a:pPr>
              <a:spcBef>
                <a:spcPts val="25"/>
              </a:spcBef>
            </a:pPr>
            <a:endParaRPr sz="2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5250" marR="302895">
              <a:lnSpc>
                <a:spcPts val="2590"/>
              </a:lnSpc>
            </a:pPr>
            <a:r>
              <a:rPr sz="2400" b="1" i="1" spc="-5" dirty="0">
                <a:solidFill>
                  <a:srgbClr val="FFFFFF"/>
                </a:solidFill>
                <a:latin typeface="Calibri"/>
                <a:cs typeface="Calibri"/>
              </a:rPr>
              <a:t>Declining</a:t>
            </a:r>
            <a:r>
              <a:rPr sz="2400" b="1" i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i="1" spc="-5" dirty="0">
                <a:solidFill>
                  <a:srgbClr val="FFFFFF"/>
                </a:solidFill>
                <a:latin typeface="Calibri"/>
                <a:cs typeface="Calibri"/>
              </a:rPr>
              <a:t>Snowpack  </a:t>
            </a:r>
            <a:r>
              <a:rPr sz="2400" b="1" i="1" spc="-15" dirty="0">
                <a:solidFill>
                  <a:srgbClr val="FFFFFF"/>
                </a:solidFill>
                <a:latin typeface="Calibri"/>
                <a:cs typeface="Calibri"/>
              </a:rPr>
              <a:t>Reduces </a:t>
            </a:r>
            <a:r>
              <a:rPr sz="2400" b="1" i="1" spc="-25" dirty="0">
                <a:solidFill>
                  <a:srgbClr val="FFFFFF"/>
                </a:solidFill>
                <a:latin typeface="Calibri"/>
                <a:cs typeface="Calibri"/>
              </a:rPr>
              <a:t>Water  </a:t>
            </a:r>
            <a:r>
              <a:rPr sz="2400" b="1" i="1" spc="-15" dirty="0">
                <a:solidFill>
                  <a:srgbClr val="FFFFFF"/>
                </a:solidFill>
                <a:latin typeface="Calibri"/>
                <a:cs typeface="Calibri"/>
              </a:rPr>
              <a:t>Resources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  <a:p>
            <a:endParaRPr sz="2400">
              <a:solidFill>
                <a:prstClr val="black"/>
              </a:solidFill>
              <a:latin typeface="Calibri"/>
              <a:cs typeface="Calibri"/>
            </a:endParaRPr>
          </a:p>
          <a:p>
            <a:pPr>
              <a:spcBef>
                <a:spcPts val="25"/>
              </a:spcBef>
            </a:pP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 marL="95250" marR="599440">
              <a:lnSpc>
                <a:spcPct val="90000"/>
              </a:lnSpc>
            </a:pPr>
            <a:r>
              <a:rPr sz="2400" b="1" i="1" spc="-5" dirty="0">
                <a:solidFill>
                  <a:srgbClr val="FFFFFF"/>
                </a:solidFill>
                <a:latin typeface="Calibri"/>
                <a:cs typeface="Calibri"/>
              </a:rPr>
              <a:t>Diminishes</a:t>
            </a:r>
            <a:r>
              <a:rPr sz="2400" b="1" i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i="1" spc="-25" dirty="0">
                <a:solidFill>
                  <a:srgbClr val="FFFFFF"/>
                </a:solidFill>
                <a:latin typeface="Calibri"/>
                <a:cs typeface="Calibri"/>
              </a:rPr>
              <a:t>Water  </a:t>
            </a:r>
            <a:r>
              <a:rPr sz="2400" b="1" i="1" spc="-15" dirty="0">
                <a:solidFill>
                  <a:srgbClr val="FFFFFF"/>
                </a:solidFill>
                <a:latin typeface="Calibri"/>
                <a:cs typeface="Calibri"/>
              </a:rPr>
              <a:t>Available </a:t>
            </a:r>
            <a:r>
              <a:rPr sz="2400" b="1" i="1" spc="-10" dirty="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sz="2400" b="1" i="1" dirty="0">
                <a:solidFill>
                  <a:srgbClr val="FFFFFF"/>
                </a:solidFill>
                <a:latin typeface="Calibri"/>
                <a:cs typeface="Calibri"/>
              </a:rPr>
              <a:t>All  Uses </a:t>
            </a:r>
            <a:r>
              <a:rPr sz="2400" b="1" i="1" spc="-5" dirty="0">
                <a:solidFill>
                  <a:srgbClr val="FFFFFF"/>
                </a:solidFill>
                <a:latin typeface="Calibri"/>
                <a:cs typeface="Calibri"/>
              </a:rPr>
              <a:t>including  </a:t>
            </a:r>
            <a:r>
              <a:rPr sz="2400" b="1" i="1" spc="-10" dirty="0">
                <a:solidFill>
                  <a:srgbClr val="FFFFFF"/>
                </a:solidFill>
                <a:latin typeface="Calibri"/>
                <a:cs typeface="Calibri"/>
              </a:rPr>
              <a:t>Energy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914900" y="449580"/>
            <a:ext cx="5407660" cy="5949950"/>
          </a:xfrm>
          <a:custGeom>
            <a:avLst/>
            <a:gdLst/>
            <a:ahLst/>
            <a:cxnLst/>
            <a:rect l="l" t="t" r="r" b="b"/>
            <a:pathLst>
              <a:path w="5407659" h="5949950">
                <a:moveTo>
                  <a:pt x="0" y="5949696"/>
                </a:moveTo>
                <a:lnTo>
                  <a:pt x="5407152" y="5949696"/>
                </a:lnTo>
                <a:lnTo>
                  <a:pt x="5407152" y="0"/>
                </a:lnTo>
                <a:lnTo>
                  <a:pt x="0" y="0"/>
                </a:lnTo>
                <a:lnTo>
                  <a:pt x="0" y="5949696"/>
                </a:lnTo>
                <a:close/>
              </a:path>
            </a:pathLst>
          </a:custGeom>
          <a:solidFill>
            <a:srgbClr val="7E7E7E">
              <a:alpha val="23921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14900" y="449567"/>
            <a:ext cx="5404104" cy="58836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87139" y="4835653"/>
            <a:ext cx="1012190" cy="1572895"/>
          </a:xfrm>
          <a:custGeom>
            <a:avLst/>
            <a:gdLst/>
            <a:ahLst/>
            <a:cxnLst/>
            <a:rect l="l" t="t" r="r" b="b"/>
            <a:pathLst>
              <a:path w="1012189" h="1572895">
                <a:moveTo>
                  <a:pt x="0" y="1572768"/>
                </a:moveTo>
                <a:lnTo>
                  <a:pt x="1011936" y="1572768"/>
                </a:lnTo>
                <a:lnTo>
                  <a:pt x="1011936" y="0"/>
                </a:lnTo>
                <a:lnTo>
                  <a:pt x="0" y="0"/>
                </a:lnTo>
                <a:lnTo>
                  <a:pt x="0" y="1572768"/>
                </a:lnTo>
                <a:close/>
              </a:path>
            </a:pathLst>
          </a:custGeom>
          <a:solidFill>
            <a:srgbClr val="434567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74520" y="4846321"/>
            <a:ext cx="1797050" cy="1485791"/>
          </a:xfrm>
          <a:prstGeom prst="rect">
            <a:avLst/>
          </a:prstGeom>
          <a:solidFill>
            <a:srgbClr val="4F81BC">
              <a:alpha val="94900"/>
            </a:srgbClr>
          </a:solidFill>
        </p:spPr>
        <p:txBody>
          <a:bodyPr vert="horz" wrap="square" lIns="0" tIns="77470" rIns="0" bIns="0" rtlCol="0">
            <a:spAutoFit/>
          </a:bodyPr>
          <a:lstStyle/>
          <a:p>
            <a:pPr marL="181610" marR="199390" indent="88265" algn="just">
              <a:lnSpc>
                <a:spcPct val="80000"/>
              </a:lnSpc>
              <a:spcBef>
                <a:spcPts val="610"/>
              </a:spcBef>
            </a:pPr>
            <a:r>
              <a:rPr sz="2700" spc="-20" dirty="0">
                <a:solidFill>
                  <a:srgbClr val="FFFFFF"/>
                </a:solidFill>
                <a:latin typeface="Calibri"/>
                <a:cs typeface="Calibri"/>
              </a:rPr>
              <a:t>U.S. </a:t>
            </a:r>
            <a:r>
              <a:rPr sz="2700" spc="-50" dirty="0">
                <a:solidFill>
                  <a:srgbClr val="FFFFFF"/>
                </a:solidFill>
                <a:latin typeface="Calibri"/>
                <a:cs typeface="Calibri"/>
              </a:rPr>
              <a:t>EPA, 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Sn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wpack 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Changes,</a:t>
            </a:r>
            <a:endParaRPr sz="2700">
              <a:solidFill>
                <a:prstClr val="black"/>
              </a:solidFill>
              <a:latin typeface="Calibri"/>
              <a:cs typeface="Calibri"/>
            </a:endParaRPr>
          </a:p>
          <a:p>
            <a:pPr marL="137160">
              <a:lnSpc>
                <a:spcPts val="3195"/>
              </a:lnSpc>
            </a:pP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1995-2016</a:t>
            </a:r>
            <a:endParaRPr sz="270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99945" y="72898"/>
            <a:ext cx="8521700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spcBef>
                <a:spcPts val="100"/>
              </a:spcBef>
            </a:pPr>
            <a:r>
              <a:rPr sz="3600" i="0" spc="-10" dirty="0">
                <a:latin typeface="Calibri"/>
                <a:cs typeface="Calibri"/>
              </a:rPr>
              <a:t>California </a:t>
            </a:r>
            <a:r>
              <a:rPr sz="3600" i="0" spc="-5" dirty="0">
                <a:latin typeface="Calibri"/>
                <a:cs typeface="Calibri"/>
              </a:rPr>
              <a:t>Public </a:t>
            </a:r>
            <a:r>
              <a:rPr sz="3600" i="0" dirty="0">
                <a:latin typeface="Calibri"/>
                <a:cs typeface="Calibri"/>
              </a:rPr>
              <a:t>Utilities Commission (CPUC)  </a:t>
            </a:r>
            <a:r>
              <a:rPr sz="3600" i="0" spc="-25" dirty="0">
                <a:latin typeface="Calibri"/>
                <a:cs typeface="Calibri"/>
              </a:rPr>
              <a:t>Water/Energy </a:t>
            </a:r>
            <a:r>
              <a:rPr sz="3600" i="0" spc="-20" dirty="0">
                <a:latin typeface="Calibri"/>
                <a:cs typeface="Calibri"/>
              </a:rPr>
              <a:t>Nexus</a:t>
            </a:r>
            <a:endParaRPr sz="3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3600" i="0" dirty="0">
                <a:latin typeface="Calibri"/>
                <a:cs typeface="Calibri"/>
              </a:rPr>
              <a:t>Proceeding,</a:t>
            </a:r>
            <a:r>
              <a:rPr sz="3600" i="0" spc="-15" dirty="0">
                <a:latin typeface="Calibri"/>
                <a:cs typeface="Calibri"/>
              </a:rPr>
              <a:t> </a:t>
            </a:r>
            <a:r>
              <a:rPr sz="3600" i="0" spc="-5" dirty="0">
                <a:latin typeface="Calibri"/>
                <a:cs typeface="Calibri"/>
              </a:rPr>
              <a:t>R.13-12-011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02739" y="1937131"/>
            <a:ext cx="8881110" cy="4183379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355600" marR="687070" indent="-342900">
              <a:lnSpc>
                <a:spcPct val="80000"/>
              </a:lnSpc>
              <a:spcBef>
                <a:spcPts val="6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CPUC </a:t>
            </a:r>
            <a:r>
              <a:rPr sz="2200" spc="-30" dirty="0">
                <a:solidFill>
                  <a:prstClr val="black"/>
                </a:solidFill>
                <a:latin typeface="Calibri"/>
                <a:cs typeface="Calibri"/>
              </a:rPr>
              <a:t>Water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Energy </a:t>
            </a:r>
            <a:r>
              <a:rPr sz="2200" spc="-20" dirty="0">
                <a:solidFill>
                  <a:prstClr val="black"/>
                </a:solidFill>
                <a:latin typeface="Calibri"/>
                <a:cs typeface="Calibri"/>
              </a:rPr>
              <a:t>Nexus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Proceeding adopted </a:t>
            </a:r>
            <a:r>
              <a:rPr sz="2200" spc="-20" dirty="0">
                <a:solidFill>
                  <a:prstClr val="black"/>
                </a:solidFill>
                <a:latin typeface="Calibri"/>
                <a:cs typeface="Calibri"/>
              </a:rPr>
              <a:t>four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decisions while  Commissioner Catherine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Sandoval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served </a:t>
            </a:r>
            <a:r>
              <a:rPr sz="2200" dirty="0">
                <a:solidFill>
                  <a:prstClr val="black"/>
                </a:solidFill>
                <a:latin typeface="Calibri"/>
                <a:cs typeface="Calibri"/>
              </a:rPr>
              <a:t>as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Assigned</a:t>
            </a:r>
            <a:r>
              <a:rPr sz="2200" spc="4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Commissioner:</a:t>
            </a:r>
            <a:endParaRPr sz="2200">
              <a:solidFill>
                <a:prstClr val="black"/>
              </a:solidFill>
              <a:latin typeface="Calibri"/>
              <a:cs typeface="Calibri"/>
            </a:endParaRPr>
          </a:p>
          <a:p>
            <a:pPr>
              <a:spcBef>
                <a:spcPts val="15"/>
              </a:spcBef>
              <a:buFont typeface="Arial"/>
              <a:buChar char="•"/>
            </a:pPr>
            <a:endParaRPr sz="2150">
              <a:solidFill>
                <a:prstClr val="black"/>
              </a:solidFill>
              <a:latin typeface="Calibri"/>
              <a:cs typeface="Calibri"/>
            </a:endParaRPr>
          </a:p>
          <a:p>
            <a:pPr marL="355600" indent="-342900">
              <a:lnSpc>
                <a:spcPts val="2375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i="1" spc="-15" dirty="0">
                <a:solidFill>
                  <a:prstClr val="black"/>
                </a:solidFill>
                <a:latin typeface="Calibri"/>
                <a:cs typeface="Calibri"/>
              </a:rPr>
              <a:t>Cost </a:t>
            </a:r>
            <a:r>
              <a:rPr sz="2200" i="1" spc="-10" dirty="0">
                <a:solidFill>
                  <a:prstClr val="black"/>
                </a:solidFill>
                <a:latin typeface="Calibri"/>
                <a:cs typeface="Calibri"/>
              </a:rPr>
              <a:t>Calculator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,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Calculating the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embedded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electric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energy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in</a:t>
            </a:r>
            <a:r>
              <a:rPr sz="2200" spc="6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200" spc="-15" dirty="0">
                <a:solidFill>
                  <a:prstClr val="black"/>
                </a:solidFill>
                <a:latin typeface="Calibri"/>
                <a:cs typeface="Calibri"/>
              </a:rPr>
              <a:t>water:</a:t>
            </a:r>
            <a:endParaRPr sz="2200">
              <a:solidFill>
                <a:prstClr val="black"/>
              </a:solidFill>
              <a:latin typeface="Calibri"/>
              <a:cs typeface="Calibri"/>
            </a:endParaRPr>
          </a:p>
          <a:p>
            <a:pPr marL="355600">
              <a:lnSpc>
                <a:spcPts val="2375"/>
              </a:lnSpc>
            </a:pPr>
            <a:r>
              <a:rPr sz="2200" spc="-15" dirty="0">
                <a:solidFill>
                  <a:prstClr val="black"/>
                </a:solidFill>
                <a:latin typeface="Calibri"/>
                <a:cs typeface="Calibri"/>
              </a:rPr>
              <a:t>https:/</a:t>
            </a:r>
            <a:r>
              <a:rPr sz="2200" spc="-15" dirty="0">
                <a:solidFill>
                  <a:prstClr val="black"/>
                </a:solidFill>
                <a:latin typeface="Calibri"/>
                <a:cs typeface="Calibri"/>
                <a:hlinkClick r:id="rId2"/>
              </a:rPr>
              <a:t>/w</a:t>
            </a:r>
            <a:r>
              <a:rPr sz="2200" spc="-15" dirty="0">
                <a:solidFill>
                  <a:prstClr val="black"/>
                </a:solidFill>
                <a:latin typeface="Calibri"/>
                <a:cs typeface="Calibri"/>
              </a:rPr>
              <a:t>w</a:t>
            </a:r>
            <a:r>
              <a:rPr sz="2200" spc="-15" dirty="0">
                <a:solidFill>
                  <a:prstClr val="black"/>
                </a:solidFill>
                <a:latin typeface="Calibri"/>
                <a:cs typeface="Calibri"/>
                <a:hlinkClick r:id="rId2"/>
              </a:rPr>
              <a:t>w.cpuc.ca.gov/nexus_calculator/</a:t>
            </a:r>
            <a:endParaRPr sz="2200">
              <a:solidFill>
                <a:prstClr val="black"/>
              </a:solidFill>
              <a:latin typeface="Calibri"/>
              <a:cs typeface="Calibri"/>
            </a:endParaRPr>
          </a:p>
          <a:p>
            <a:pPr marL="355600" marR="474980" indent="-342900">
              <a:lnSpc>
                <a:spcPts val="2110"/>
              </a:lnSpc>
              <a:spcBef>
                <a:spcPts val="509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i="1" spc="-5" dirty="0">
                <a:solidFill>
                  <a:prstClr val="black"/>
                </a:solidFill>
                <a:latin typeface="Calibri"/>
                <a:cs typeface="Calibri"/>
              </a:rPr>
              <a:t>Advanced </a:t>
            </a:r>
            <a:r>
              <a:rPr sz="2200" i="1" spc="-10" dirty="0">
                <a:solidFill>
                  <a:prstClr val="black"/>
                </a:solidFill>
                <a:latin typeface="Calibri"/>
                <a:cs typeface="Calibri"/>
              </a:rPr>
              <a:t>Metering </a:t>
            </a:r>
            <a:r>
              <a:rPr sz="2200" i="1" spc="-5" dirty="0">
                <a:solidFill>
                  <a:prstClr val="black"/>
                </a:solidFill>
                <a:latin typeface="Calibri"/>
                <a:cs typeface="Calibri"/>
              </a:rPr>
              <a:t>Infrastructure Piggybacking Pilots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; Allowing </a:t>
            </a:r>
            <a:r>
              <a:rPr sz="2200" spc="-30" dirty="0">
                <a:solidFill>
                  <a:prstClr val="black"/>
                </a:solidFill>
                <a:latin typeface="Calibri"/>
                <a:cs typeface="Calibri"/>
              </a:rPr>
              <a:t>Water 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Utilities </a:t>
            </a:r>
            <a:r>
              <a:rPr sz="2200" spc="-20" dirty="0">
                <a:solidFill>
                  <a:prstClr val="black"/>
                </a:solidFill>
                <a:latin typeface="Calibri"/>
                <a:cs typeface="Calibri"/>
              </a:rPr>
              <a:t>to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partner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with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Electric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Utilities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Advanced </a:t>
            </a:r>
            <a:r>
              <a:rPr sz="2200" spc="-15" dirty="0">
                <a:solidFill>
                  <a:prstClr val="black"/>
                </a:solidFill>
                <a:latin typeface="Calibri"/>
                <a:cs typeface="Calibri"/>
              </a:rPr>
              <a:t>Meter</a:t>
            </a:r>
            <a:r>
              <a:rPr sz="2200" spc="2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200" spc="-15" dirty="0">
                <a:solidFill>
                  <a:prstClr val="black"/>
                </a:solidFill>
                <a:latin typeface="Calibri"/>
                <a:cs typeface="Calibri"/>
              </a:rPr>
              <a:t>Infrastructure</a:t>
            </a:r>
            <a:endParaRPr sz="2200">
              <a:solidFill>
                <a:prstClr val="black"/>
              </a:solidFill>
              <a:latin typeface="Calibri"/>
              <a:cs typeface="Calibri"/>
            </a:endParaRPr>
          </a:p>
          <a:p>
            <a:pPr marL="355600" marR="604520" indent="-342900">
              <a:lnSpc>
                <a:spcPct val="80000"/>
              </a:lnSpc>
              <a:spcBef>
                <a:spcPts val="55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i="1" spc="-10" dirty="0">
                <a:solidFill>
                  <a:prstClr val="black"/>
                </a:solidFill>
                <a:latin typeface="Calibri"/>
                <a:cs typeface="Calibri"/>
              </a:rPr>
              <a:t>Matinee </a:t>
            </a:r>
            <a:r>
              <a:rPr sz="2200" i="1" spc="-5" dirty="0">
                <a:solidFill>
                  <a:prstClr val="black"/>
                </a:solidFill>
                <a:latin typeface="Calibri"/>
                <a:cs typeface="Calibri"/>
              </a:rPr>
              <a:t>Pricing Pilots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, </a:t>
            </a:r>
            <a:r>
              <a:rPr sz="2200" spc="-35" dirty="0">
                <a:solidFill>
                  <a:prstClr val="black"/>
                </a:solidFill>
                <a:latin typeface="Calibri"/>
                <a:cs typeface="Calibri"/>
              </a:rPr>
              <a:t>Testing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Pricing Models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that </a:t>
            </a:r>
            <a:r>
              <a:rPr sz="2200" spc="-20" dirty="0">
                <a:solidFill>
                  <a:prstClr val="black"/>
                </a:solidFill>
                <a:latin typeface="Calibri"/>
                <a:cs typeface="Calibri"/>
              </a:rPr>
              <a:t>attract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commercial, 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industrial, and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agricultural </a:t>
            </a:r>
            <a:r>
              <a:rPr sz="2200" spc="-15" dirty="0">
                <a:solidFill>
                  <a:prstClr val="black"/>
                </a:solidFill>
                <a:latin typeface="Calibri"/>
                <a:cs typeface="Calibri"/>
              </a:rPr>
              <a:t>customers </a:t>
            </a:r>
            <a:r>
              <a:rPr sz="2200" spc="-20" dirty="0">
                <a:solidFill>
                  <a:prstClr val="black"/>
                </a:solidFill>
                <a:latin typeface="Calibri"/>
                <a:cs typeface="Calibri"/>
              </a:rPr>
              <a:t>to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mid-day energy</a:t>
            </a:r>
            <a:r>
              <a:rPr sz="2200" spc="6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use</a:t>
            </a:r>
            <a:endParaRPr sz="2200">
              <a:solidFill>
                <a:prstClr val="black"/>
              </a:solidFill>
              <a:latin typeface="Calibri"/>
              <a:cs typeface="Calibri"/>
            </a:endParaRPr>
          </a:p>
          <a:p>
            <a:pPr marL="355600" marR="5080" indent="-342900">
              <a:lnSpc>
                <a:spcPct val="80000"/>
              </a:lnSpc>
              <a:spcBef>
                <a:spcPts val="5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i="1" spc="-15" dirty="0">
                <a:solidFill>
                  <a:prstClr val="black"/>
                </a:solidFill>
                <a:latin typeface="Calibri"/>
                <a:cs typeface="Calibri"/>
              </a:rPr>
              <a:t>Communications/Water/Energy </a:t>
            </a:r>
            <a:r>
              <a:rPr sz="2200" i="1" spc="-20" dirty="0">
                <a:solidFill>
                  <a:prstClr val="black"/>
                </a:solidFill>
                <a:latin typeface="Calibri"/>
                <a:cs typeface="Calibri"/>
              </a:rPr>
              <a:t>Nexus</a:t>
            </a:r>
            <a:r>
              <a:rPr sz="2200" spc="-20" dirty="0">
                <a:solidFill>
                  <a:prstClr val="black"/>
                </a:solidFill>
                <a:latin typeface="Calibri"/>
                <a:cs typeface="Calibri"/>
              </a:rPr>
              <a:t>;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identifying </a:t>
            </a:r>
            <a:r>
              <a:rPr sz="2200" spc="-15" dirty="0">
                <a:solidFill>
                  <a:prstClr val="black"/>
                </a:solidFill>
                <a:latin typeface="Calibri"/>
                <a:cs typeface="Calibri"/>
              </a:rPr>
              <a:t>communications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lines  with poor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performing circuits that </a:t>
            </a:r>
            <a:r>
              <a:rPr sz="2200" spc="-20" dirty="0">
                <a:solidFill>
                  <a:prstClr val="black"/>
                </a:solidFill>
                <a:latin typeface="Calibri"/>
                <a:cs typeface="Calibri"/>
              </a:rPr>
              <a:t>affect water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and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energy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IOUs,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high- 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wildfire-risk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communications </a:t>
            </a:r>
            <a:r>
              <a:rPr sz="2200" spc="-15" dirty="0">
                <a:solidFill>
                  <a:prstClr val="black"/>
                </a:solidFill>
                <a:latin typeface="Calibri"/>
                <a:cs typeface="Calibri"/>
              </a:rPr>
              <a:t>gaps;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opportunities </a:t>
            </a:r>
            <a:r>
              <a:rPr sz="2200" spc="-20" dirty="0">
                <a:solidFill>
                  <a:prstClr val="black"/>
                </a:solidFill>
                <a:latin typeface="Calibri"/>
                <a:cs typeface="Calibri"/>
              </a:rPr>
              <a:t>to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use </a:t>
            </a:r>
            <a:r>
              <a:rPr sz="2200" spc="-15" dirty="0">
                <a:solidFill>
                  <a:prstClr val="black"/>
                </a:solidFill>
                <a:latin typeface="Calibri"/>
                <a:cs typeface="Calibri"/>
              </a:rPr>
              <a:t>Information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and 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Communications </a:t>
            </a:r>
            <a:r>
              <a:rPr sz="2200" spc="-20" dirty="0">
                <a:solidFill>
                  <a:prstClr val="black"/>
                </a:solidFill>
                <a:latin typeface="Calibri"/>
                <a:cs typeface="Calibri"/>
              </a:rPr>
              <a:t>Technologies to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address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the </a:t>
            </a:r>
            <a:r>
              <a:rPr sz="2200" spc="-15" dirty="0">
                <a:solidFill>
                  <a:prstClr val="black"/>
                </a:solidFill>
                <a:latin typeface="Calibri"/>
                <a:cs typeface="Calibri"/>
              </a:rPr>
              <a:t>Water/Energy </a:t>
            </a:r>
            <a:r>
              <a:rPr sz="2200" spc="-20" dirty="0">
                <a:solidFill>
                  <a:prstClr val="black"/>
                </a:solidFill>
                <a:latin typeface="Calibri"/>
                <a:cs typeface="Calibri"/>
              </a:rPr>
              <a:t>Nexus,  </a:t>
            </a:r>
            <a:r>
              <a:rPr sz="2200" spc="-15" dirty="0">
                <a:solidFill>
                  <a:prstClr val="black"/>
                </a:solidFill>
                <a:latin typeface="Calibri"/>
                <a:cs typeface="Calibri"/>
              </a:rPr>
              <a:t>improve </a:t>
            </a:r>
            <a:r>
              <a:rPr sz="2200" spc="-20" dirty="0">
                <a:solidFill>
                  <a:prstClr val="black"/>
                </a:solidFill>
                <a:latin typeface="Calibri"/>
                <a:cs typeface="Calibri"/>
              </a:rPr>
              <a:t>resiliency, reliability, </a:t>
            </a:r>
            <a:r>
              <a:rPr sz="2200" spc="-40" dirty="0">
                <a:solidFill>
                  <a:prstClr val="black"/>
                </a:solidFill>
                <a:latin typeface="Calibri"/>
                <a:cs typeface="Calibri"/>
              </a:rPr>
              <a:t>safety,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and </a:t>
            </a:r>
            <a:r>
              <a:rPr sz="2200" spc="-15" dirty="0">
                <a:solidFill>
                  <a:prstClr val="black"/>
                </a:solidFill>
                <a:latin typeface="Calibri"/>
                <a:cs typeface="Calibri"/>
              </a:rPr>
              <a:t>promote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just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and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reasonable</a:t>
            </a:r>
            <a:r>
              <a:rPr sz="2200" spc="19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200" spc="-25" dirty="0">
                <a:solidFill>
                  <a:prstClr val="black"/>
                </a:solidFill>
                <a:latin typeface="Calibri"/>
                <a:cs typeface="Calibri"/>
              </a:rPr>
              <a:t>rates</a:t>
            </a:r>
            <a:endParaRPr sz="220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916942"/>
            <a:ext cx="12192000" cy="9410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633971"/>
            <a:ext cx="1941195" cy="224154"/>
          </a:xfrm>
          <a:custGeom>
            <a:avLst/>
            <a:gdLst/>
            <a:ahLst/>
            <a:cxnLst/>
            <a:rect l="l" t="t" r="r" b="b"/>
            <a:pathLst>
              <a:path w="1941195" h="224154">
                <a:moveTo>
                  <a:pt x="0" y="224028"/>
                </a:moveTo>
                <a:lnTo>
                  <a:pt x="1941191" y="224028"/>
                </a:lnTo>
                <a:lnTo>
                  <a:pt x="1941191" y="0"/>
                </a:lnTo>
                <a:lnTo>
                  <a:pt x="0" y="0"/>
                </a:lnTo>
                <a:lnTo>
                  <a:pt x="0" y="224028"/>
                </a:lnTo>
                <a:close/>
              </a:path>
            </a:pathLst>
          </a:custGeom>
          <a:solidFill>
            <a:srgbClr val="F3C3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41191" y="6633971"/>
            <a:ext cx="1971675" cy="228600"/>
          </a:xfrm>
          <a:custGeom>
            <a:avLst/>
            <a:gdLst/>
            <a:ahLst/>
            <a:cxnLst/>
            <a:rect l="l" t="t" r="r" b="b"/>
            <a:pathLst>
              <a:path w="1971675" h="228600">
                <a:moveTo>
                  <a:pt x="0" y="228599"/>
                </a:moveTo>
                <a:lnTo>
                  <a:pt x="1971243" y="228599"/>
                </a:lnTo>
                <a:lnTo>
                  <a:pt x="1971243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solidFill>
            <a:srgbClr val="ED7A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97246" y="6633971"/>
            <a:ext cx="1971675" cy="228600"/>
          </a:xfrm>
          <a:custGeom>
            <a:avLst/>
            <a:gdLst/>
            <a:ahLst/>
            <a:cxnLst/>
            <a:rect l="l" t="t" r="r" b="b"/>
            <a:pathLst>
              <a:path w="1971675" h="228600">
                <a:moveTo>
                  <a:pt x="0" y="228599"/>
                </a:moveTo>
                <a:lnTo>
                  <a:pt x="1971243" y="228599"/>
                </a:lnTo>
                <a:lnTo>
                  <a:pt x="1971243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solidFill>
            <a:srgbClr val="0098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853299" y="6633971"/>
            <a:ext cx="1971675" cy="228600"/>
          </a:xfrm>
          <a:custGeom>
            <a:avLst/>
            <a:gdLst/>
            <a:ahLst/>
            <a:cxnLst/>
            <a:rect l="l" t="t" r="r" b="b"/>
            <a:pathLst>
              <a:path w="1971675" h="228600">
                <a:moveTo>
                  <a:pt x="0" y="228599"/>
                </a:moveTo>
                <a:lnTo>
                  <a:pt x="1971243" y="228599"/>
                </a:lnTo>
                <a:lnTo>
                  <a:pt x="1971243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solidFill>
            <a:srgbClr val="1E5F9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08590" y="6633971"/>
            <a:ext cx="1971675" cy="228600"/>
          </a:xfrm>
          <a:custGeom>
            <a:avLst/>
            <a:gdLst/>
            <a:ahLst/>
            <a:cxnLst/>
            <a:rect l="l" t="t" r="r" b="b"/>
            <a:pathLst>
              <a:path w="1971675" h="228600">
                <a:moveTo>
                  <a:pt x="0" y="228599"/>
                </a:moveTo>
                <a:lnTo>
                  <a:pt x="1971243" y="228599"/>
                </a:lnTo>
                <a:lnTo>
                  <a:pt x="1971243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solidFill>
            <a:srgbClr val="AD1F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762359" y="6633971"/>
            <a:ext cx="1971675" cy="228600"/>
          </a:xfrm>
          <a:custGeom>
            <a:avLst/>
            <a:gdLst/>
            <a:ahLst/>
            <a:cxnLst/>
            <a:rect l="l" t="t" r="r" b="b"/>
            <a:pathLst>
              <a:path w="1971675" h="228600">
                <a:moveTo>
                  <a:pt x="0" y="228599"/>
                </a:moveTo>
                <a:lnTo>
                  <a:pt x="1971243" y="228599"/>
                </a:lnTo>
                <a:lnTo>
                  <a:pt x="1971243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solidFill>
            <a:srgbClr val="62A7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6414515"/>
            <a:ext cx="12192000" cy="4434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6518909"/>
            <a:ext cx="11684000" cy="115570"/>
          </a:xfrm>
          <a:custGeom>
            <a:avLst/>
            <a:gdLst/>
            <a:ahLst/>
            <a:cxnLst/>
            <a:rect l="l" t="t" r="r" b="b"/>
            <a:pathLst>
              <a:path w="11684000" h="115570">
                <a:moveTo>
                  <a:pt x="0" y="115062"/>
                </a:moveTo>
                <a:lnTo>
                  <a:pt x="11683746" y="115062"/>
                </a:lnTo>
                <a:lnTo>
                  <a:pt x="11683746" y="0"/>
                </a:lnTo>
                <a:lnTo>
                  <a:pt x="0" y="0"/>
                </a:lnTo>
                <a:lnTo>
                  <a:pt x="0" y="115062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683745" y="6518909"/>
            <a:ext cx="508634" cy="339090"/>
          </a:xfrm>
          <a:custGeom>
            <a:avLst/>
            <a:gdLst/>
            <a:ahLst/>
            <a:cxnLst/>
            <a:rect l="l" t="t" r="r" b="b"/>
            <a:pathLst>
              <a:path w="508634" h="339090">
                <a:moveTo>
                  <a:pt x="0" y="339090"/>
                </a:moveTo>
                <a:lnTo>
                  <a:pt x="508253" y="339090"/>
                </a:lnTo>
                <a:lnTo>
                  <a:pt x="508253" y="0"/>
                </a:lnTo>
                <a:lnTo>
                  <a:pt x="0" y="0"/>
                </a:lnTo>
                <a:lnTo>
                  <a:pt x="0" y="339090"/>
                </a:lnTo>
                <a:close/>
              </a:path>
            </a:pathLst>
          </a:custGeom>
          <a:solidFill>
            <a:srgbClr val="00B1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1875273" y="6570348"/>
            <a:ext cx="12446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0"/>
            <a:ext cx="12191974" cy="16200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0"/>
            <a:ext cx="12192000" cy="7307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13710" y="103631"/>
            <a:ext cx="0" cy="512445"/>
          </a:xfrm>
          <a:custGeom>
            <a:avLst/>
            <a:gdLst/>
            <a:ahLst/>
            <a:cxnLst/>
            <a:rect l="l" t="t" r="r" b="b"/>
            <a:pathLst>
              <a:path h="512445">
                <a:moveTo>
                  <a:pt x="0" y="0"/>
                </a:moveTo>
                <a:lnTo>
                  <a:pt x="0" y="512063"/>
                </a:lnTo>
              </a:path>
            </a:pathLst>
          </a:custGeom>
          <a:ln w="4571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58495" y="95250"/>
            <a:ext cx="2651759" cy="5021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48411" y="944114"/>
            <a:ext cx="4373245" cy="4542790"/>
          </a:xfrm>
          <a:custGeom>
            <a:avLst/>
            <a:gdLst/>
            <a:ahLst/>
            <a:cxnLst/>
            <a:rect l="l" t="t" r="r" b="b"/>
            <a:pathLst>
              <a:path w="4373245" h="4542790">
                <a:moveTo>
                  <a:pt x="4157738" y="0"/>
                </a:moveTo>
                <a:lnTo>
                  <a:pt x="215379" y="0"/>
                </a:lnTo>
                <a:lnTo>
                  <a:pt x="165995" y="5688"/>
                </a:lnTo>
                <a:lnTo>
                  <a:pt x="120662" y="21891"/>
                </a:lnTo>
                <a:lnTo>
                  <a:pt x="80671" y="47317"/>
                </a:lnTo>
                <a:lnTo>
                  <a:pt x="47317" y="80671"/>
                </a:lnTo>
                <a:lnTo>
                  <a:pt x="21891" y="120662"/>
                </a:lnTo>
                <a:lnTo>
                  <a:pt x="5688" y="165995"/>
                </a:lnTo>
                <a:lnTo>
                  <a:pt x="0" y="215379"/>
                </a:lnTo>
                <a:lnTo>
                  <a:pt x="0" y="4326915"/>
                </a:lnTo>
                <a:lnTo>
                  <a:pt x="5688" y="4376298"/>
                </a:lnTo>
                <a:lnTo>
                  <a:pt x="21891" y="4421630"/>
                </a:lnTo>
                <a:lnTo>
                  <a:pt x="47317" y="4461618"/>
                </a:lnTo>
                <a:lnTo>
                  <a:pt x="80671" y="4494969"/>
                </a:lnTo>
                <a:lnTo>
                  <a:pt x="120662" y="4520392"/>
                </a:lnTo>
                <a:lnTo>
                  <a:pt x="165995" y="4536594"/>
                </a:lnTo>
                <a:lnTo>
                  <a:pt x="215379" y="4542282"/>
                </a:lnTo>
                <a:lnTo>
                  <a:pt x="4157738" y="4542282"/>
                </a:lnTo>
                <a:lnTo>
                  <a:pt x="4207122" y="4536594"/>
                </a:lnTo>
                <a:lnTo>
                  <a:pt x="4252455" y="4520392"/>
                </a:lnTo>
                <a:lnTo>
                  <a:pt x="4292446" y="4494969"/>
                </a:lnTo>
                <a:lnTo>
                  <a:pt x="4325800" y="4461618"/>
                </a:lnTo>
                <a:lnTo>
                  <a:pt x="4351226" y="4421630"/>
                </a:lnTo>
                <a:lnTo>
                  <a:pt x="4367429" y="4376298"/>
                </a:lnTo>
                <a:lnTo>
                  <a:pt x="4373118" y="4326915"/>
                </a:lnTo>
                <a:lnTo>
                  <a:pt x="4373118" y="215379"/>
                </a:lnTo>
                <a:lnTo>
                  <a:pt x="4367429" y="165995"/>
                </a:lnTo>
                <a:lnTo>
                  <a:pt x="4351226" y="120662"/>
                </a:lnTo>
                <a:lnTo>
                  <a:pt x="4325800" y="80671"/>
                </a:lnTo>
                <a:lnTo>
                  <a:pt x="4292446" y="47317"/>
                </a:lnTo>
                <a:lnTo>
                  <a:pt x="4252455" y="21891"/>
                </a:lnTo>
                <a:lnTo>
                  <a:pt x="4207122" y="5688"/>
                </a:lnTo>
                <a:lnTo>
                  <a:pt x="41577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48411" y="944114"/>
            <a:ext cx="4373245" cy="4542790"/>
          </a:xfrm>
          <a:custGeom>
            <a:avLst/>
            <a:gdLst/>
            <a:ahLst/>
            <a:cxnLst/>
            <a:rect l="l" t="t" r="r" b="b"/>
            <a:pathLst>
              <a:path w="4373245" h="4542790">
                <a:moveTo>
                  <a:pt x="0" y="215379"/>
                </a:moveTo>
                <a:lnTo>
                  <a:pt x="5688" y="165995"/>
                </a:lnTo>
                <a:lnTo>
                  <a:pt x="21891" y="120662"/>
                </a:lnTo>
                <a:lnTo>
                  <a:pt x="47317" y="80671"/>
                </a:lnTo>
                <a:lnTo>
                  <a:pt x="80671" y="47317"/>
                </a:lnTo>
                <a:lnTo>
                  <a:pt x="120662" y="21891"/>
                </a:lnTo>
                <a:lnTo>
                  <a:pt x="165995" y="5688"/>
                </a:lnTo>
                <a:lnTo>
                  <a:pt x="215379" y="0"/>
                </a:lnTo>
                <a:lnTo>
                  <a:pt x="4157738" y="0"/>
                </a:lnTo>
                <a:lnTo>
                  <a:pt x="4207122" y="5688"/>
                </a:lnTo>
                <a:lnTo>
                  <a:pt x="4252455" y="21891"/>
                </a:lnTo>
                <a:lnTo>
                  <a:pt x="4292446" y="47317"/>
                </a:lnTo>
                <a:lnTo>
                  <a:pt x="4325800" y="80671"/>
                </a:lnTo>
                <a:lnTo>
                  <a:pt x="4351226" y="120662"/>
                </a:lnTo>
                <a:lnTo>
                  <a:pt x="4367429" y="165995"/>
                </a:lnTo>
                <a:lnTo>
                  <a:pt x="4373118" y="215379"/>
                </a:lnTo>
                <a:lnTo>
                  <a:pt x="4373118" y="4326915"/>
                </a:lnTo>
                <a:lnTo>
                  <a:pt x="4367429" y="4376298"/>
                </a:lnTo>
                <a:lnTo>
                  <a:pt x="4351226" y="4421630"/>
                </a:lnTo>
                <a:lnTo>
                  <a:pt x="4325800" y="4461618"/>
                </a:lnTo>
                <a:lnTo>
                  <a:pt x="4292446" y="4494969"/>
                </a:lnTo>
                <a:lnTo>
                  <a:pt x="4252455" y="4520392"/>
                </a:lnTo>
                <a:lnTo>
                  <a:pt x="4207122" y="4536594"/>
                </a:lnTo>
                <a:lnTo>
                  <a:pt x="4157738" y="4542282"/>
                </a:lnTo>
                <a:lnTo>
                  <a:pt x="215379" y="4542282"/>
                </a:lnTo>
                <a:lnTo>
                  <a:pt x="165995" y="4536594"/>
                </a:lnTo>
                <a:lnTo>
                  <a:pt x="120662" y="4520392"/>
                </a:lnTo>
                <a:lnTo>
                  <a:pt x="80671" y="4494969"/>
                </a:lnTo>
                <a:lnTo>
                  <a:pt x="47317" y="4461618"/>
                </a:lnTo>
                <a:lnTo>
                  <a:pt x="21891" y="4421630"/>
                </a:lnTo>
                <a:lnTo>
                  <a:pt x="5688" y="4376298"/>
                </a:lnTo>
                <a:lnTo>
                  <a:pt x="0" y="4326915"/>
                </a:lnTo>
                <a:lnTo>
                  <a:pt x="0" y="215379"/>
                </a:lnTo>
                <a:close/>
              </a:path>
            </a:pathLst>
          </a:custGeom>
          <a:ln w="38100"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930140" y="944117"/>
            <a:ext cx="7013575" cy="4542790"/>
          </a:xfrm>
          <a:custGeom>
            <a:avLst/>
            <a:gdLst/>
            <a:ahLst/>
            <a:cxnLst/>
            <a:rect l="l" t="t" r="r" b="b"/>
            <a:pathLst>
              <a:path w="7013575" h="4542790">
                <a:moveTo>
                  <a:pt x="6789737" y="0"/>
                </a:moveTo>
                <a:lnTo>
                  <a:pt x="223710" y="0"/>
                </a:lnTo>
                <a:lnTo>
                  <a:pt x="178626" y="4544"/>
                </a:lnTo>
                <a:lnTo>
                  <a:pt x="136634" y="17579"/>
                </a:lnTo>
                <a:lnTo>
                  <a:pt x="98634" y="38204"/>
                </a:lnTo>
                <a:lnTo>
                  <a:pt x="65525" y="65520"/>
                </a:lnTo>
                <a:lnTo>
                  <a:pt x="38207" y="98629"/>
                </a:lnTo>
                <a:lnTo>
                  <a:pt x="17581" y="136629"/>
                </a:lnTo>
                <a:lnTo>
                  <a:pt x="4545" y="178623"/>
                </a:lnTo>
                <a:lnTo>
                  <a:pt x="0" y="223710"/>
                </a:lnTo>
                <a:lnTo>
                  <a:pt x="0" y="4318571"/>
                </a:lnTo>
                <a:lnTo>
                  <a:pt x="4545" y="4363655"/>
                </a:lnTo>
                <a:lnTo>
                  <a:pt x="17581" y="4405647"/>
                </a:lnTo>
                <a:lnTo>
                  <a:pt x="38207" y="4443647"/>
                </a:lnTo>
                <a:lnTo>
                  <a:pt x="65525" y="4476756"/>
                </a:lnTo>
                <a:lnTo>
                  <a:pt x="98634" y="4504074"/>
                </a:lnTo>
                <a:lnTo>
                  <a:pt x="136634" y="4524700"/>
                </a:lnTo>
                <a:lnTo>
                  <a:pt x="178626" y="4537736"/>
                </a:lnTo>
                <a:lnTo>
                  <a:pt x="223710" y="4542282"/>
                </a:lnTo>
                <a:lnTo>
                  <a:pt x="6789737" y="4542282"/>
                </a:lnTo>
                <a:lnTo>
                  <a:pt x="6834824" y="4537736"/>
                </a:lnTo>
                <a:lnTo>
                  <a:pt x="6876818" y="4524700"/>
                </a:lnTo>
                <a:lnTo>
                  <a:pt x="6914818" y="4504074"/>
                </a:lnTo>
                <a:lnTo>
                  <a:pt x="6947927" y="4476756"/>
                </a:lnTo>
                <a:lnTo>
                  <a:pt x="6975243" y="4443647"/>
                </a:lnTo>
                <a:lnTo>
                  <a:pt x="6995868" y="4405647"/>
                </a:lnTo>
                <a:lnTo>
                  <a:pt x="7008903" y="4363655"/>
                </a:lnTo>
                <a:lnTo>
                  <a:pt x="7013448" y="4318571"/>
                </a:lnTo>
                <a:lnTo>
                  <a:pt x="7013448" y="223710"/>
                </a:lnTo>
                <a:lnTo>
                  <a:pt x="7008903" y="178623"/>
                </a:lnTo>
                <a:lnTo>
                  <a:pt x="6995868" y="136629"/>
                </a:lnTo>
                <a:lnTo>
                  <a:pt x="6975243" y="98629"/>
                </a:lnTo>
                <a:lnTo>
                  <a:pt x="6947927" y="65520"/>
                </a:lnTo>
                <a:lnTo>
                  <a:pt x="6914818" y="38204"/>
                </a:lnTo>
                <a:lnTo>
                  <a:pt x="6876818" y="17579"/>
                </a:lnTo>
                <a:lnTo>
                  <a:pt x="6834824" y="4544"/>
                </a:lnTo>
                <a:lnTo>
                  <a:pt x="67897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930140" y="944117"/>
            <a:ext cx="7013575" cy="4542790"/>
          </a:xfrm>
          <a:custGeom>
            <a:avLst/>
            <a:gdLst/>
            <a:ahLst/>
            <a:cxnLst/>
            <a:rect l="l" t="t" r="r" b="b"/>
            <a:pathLst>
              <a:path w="7013575" h="4542790">
                <a:moveTo>
                  <a:pt x="0" y="223710"/>
                </a:moveTo>
                <a:lnTo>
                  <a:pt x="4545" y="178623"/>
                </a:lnTo>
                <a:lnTo>
                  <a:pt x="17581" y="136629"/>
                </a:lnTo>
                <a:lnTo>
                  <a:pt x="38207" y="98629"/>
                </a:lnTo>
                <a:lnTo>
                  <a:pt x="65525" y="65520"/>
                </a:lnTo>
                <a:lnTo>
                  <a:pt x="98634" y="38204"/>
                </a:lnTo>
                <a:lnTo>
                  <a:pt x="136634" y="17579"/>
                </a:lnTo>
                <a:lnTo>
                  <a:pt x="178626" y="4544"/>
                </a:lnTo>
                <a:lnTo>
                  <a:pt x="223710" y="0"/>
                </a:lnTo>
                <a:lnTo>
                  <a:pt x="6789737" y="0"/>
                </a:lnTo>
                <a:lnTo>
                  <a:pt x="6834824" y="4544"/>
                </a:lnTo>
                <a:lnTo>
                  <a:pt x="6876818" y="17579"/>
                </a:lnTo>
                <a:lnTo>
                  <a:pt x="6914818" y="38204"/>
                </a:lnTo>
                <a:lnTo>
                  <a:pt x="6947927" y="65520"/>
                </a:lnTo>
                <a:lnTo>
                  <a:pt x="6975243" y="98629"/>
                </a:lnTo>
                <a:lnTo>
                  <a:pt x="6995868" y="136629"/>
                </a:lnTo>
                <a:lnTo>
                  <a:pt x="7008903" y="178623"/>
                </a:lnTo>
                <a:lnTo>
                  <a:pt x="7013448" y="223710"/>
                </a:lnTo>
                <a:lnTo>
                  <a:pt x="7013448" y="4318571"/>
                </a:lnTo>
                <a:lnTo>
                  <a:pt x="7008903" y="4363655"/>
                </a:lnTo>
                <a:lnTo>
                  <a:pt x="6995868" y="4405647"/>
                </a:lnTo>
                <a:lnTo>
                  <a:pt x="6975243" y="4443647"/>
                </a:lnTo>
                <a:lnTo>
                  <a:pt x="6947927" y="4476756"/>
                </a:lnTo>
                <a:lnTo>
                  <a:pt x="6914818" y="4504074"/>
                </a:lnTo>
                <a:lnTo>
                  <a:pt x="6876818" y="4524700"/>
                </a:lnTo>
                <a:lnTo>
                  <a:pt x="6834824" y="4537736"/>
                </a:lnTo>
                <a:lnTo>
                  <a:pt x="6789737" y="4542282"/>
                </a:lnTo>
                <a:lnTo>
                  <a:pt x="223710" y="4542282"/>
                </a:lnTo>
                <a:lnTo>
                  <a:pt x="178626" y="4537736"/>
                </a:lnTo>
                <a:lnTo>
                  <a:pt x="136634" y="4524700"/>
                </a:lnTo>
                <a:lnTo>
                  <a:pt x="98634" y="4504074"/>
                </a:lnTo>
                <a:lnTo>
                  <a:pt x="65525" y="4476756"/>
                </a:lnTo>
                <a:lnTo>
                  <a:pt x="38207" y="4443647"/>
                </a:lnTo>
                <a:lnTo>
                  <a:pt x="17581" y="4405647"/>
                </a:lnTo>
                <a:lnTo>
                  <a:pt x="4545" y="4363655"/>
                </a:lnTo>
                <a:lnTo>
                  <a:pt x="0" y="4318571"/>
                </a:lnTo>
                <a:lnTo>
                  <a:pt x="0" y="223710"/>
                </a:lnTo>
                <a:close/>
              </a:path>
            </a:pathLst>
          </a:custGeom>
          <a:ln w="38100"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4814316"/>
            <a:ext cx="12191999" cy="175336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3298398" y="65243"/>
            <a:ext cx="529272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0" u="none" spc="-5" dirty="0">
                <a:solidFill>
                  <a:srgbClr val="FFFFFF"/>
                </a:solidFill>
                <a:latin typeface="Calibri"/>
                <a:cs typeface="Calibri"/>
              </a:rPr>
              <a:t>Doing </a:t>
            </a:r>
            <a:r>
              <a:rPr sz="4000" b="0" u="none" spc="-40" dirty="0">
                <a:solidFill>
                  <a:srgbClr val="FFFFFF"/>
                </a:solidFill>
                <a:latin typeface="Calibri"/>
                <a:cs typeface="Calibri"/>
              </a:rPr>
              <a:t>Well </a:t>
            </a:r>
            <a:r>
              <a:rPr sz="3200" b="0" i="1" u="none" spc="-15" dirty="0">
                <a:solidFill>
                  <a:srgbClr val="FFFFFF"/>
                </a:solidFill>
                <a:latin typeface="Calibri"/>
                <a:cs typeface="Calibri"/>
              </a:rPr>
              <a:t>by </a:t>
            </a:r>
            <a:r>
              <a:rPr sz="4000" b="0" u="none" spc="-5" dirty="0">
                <a:solidFill>
                  <a:srgbClr val="FFFFFF"/>
                </a:solidFill>
                <a:latin typeface="Calibri"/>
                <a:cs typeface="Calibri"/>
              </a:rPr>
              <a:t>Doing</a:t>
            </a:r>
            <a:r>
              <a:rPr sz="4000" b="0" u="none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0" u="none" dirty="0">
                <a:solidFill>
                  <a:srgbClr val="FFFFFF"/>
                </a:solidFill>
                <a:latin typeface="Calibri"/>
                <a:cs typeface="Calibri"/>
              </a:rPr>
              <a:t>Good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96293" y="1142711"/>
            <a:ext cx="4078604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0" dirty="0">
                <a:solidFill>
                  <a:srgbClr val="7030A0"/>
                </a:solidFill>
                <a:latin typeface="Calibri"/>
                <a:cs typeface="Calibri"/>
              </a:rPr>
              <a:t>Notable </a:t>
            </a:r>
            <a:r>
              <a:rPr sz="2800" i="1" spc="-15" dirty="0">
                <a:solidFill>
                  <a:srgbClr val="7030A0"/>
                </a:solidFill>
                <a:latin typeface="Calibri"/>
                <a:cs typeface="Calibri"/>
              </a:rPr>
              <a:t>ESG </a:t>
            </a:r>
            <a:r>
              <a:rPr sz="2800" spc="-15" dirty="0">
                <a:solidFill>
                  <a:srgbClr val="7030A0"/>
                </a:solidFill>
                <a:latin typeface="Calibri"/>
                <a:cs typeface="Calibri"/>
              </a:rPr>
              <a:t>related</a:t>
            </a:r>
            <a:r>
              <a:rPr sz="2800" spc="-60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7030A0"/>
                </a:solidFill>
                <a:latin typeface="Calibri"/>
                <a:cs typeface="Calibri"/>
              </a:rPr>
              <a:t>indexes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16636" y="3445002"/>
            <a:ext cx="1544573" cy="44881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989325" y="1951482"/>
            <a:ext cx="1351788" cy="78150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72618" y="1728216"/>
            <a:ext cx="1230629" cy="125348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704594" y="1859279"/>
            <a:ext cx="1147838" cy="118734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2817016" y="3277601"/>
            <a:ext cx="1551305" cy="863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100" spc="-5" dirty="0">
                <a:latin typeface="Calibri"/>
                <a:cs typeface="Calibri"/>
              </a:rPr>
              <a:t>American Water Earns Top  Score on Disability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Equality  Index and listed among  “Best Places to Work for  Disability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Inclusion”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305811" y="3252977"/>
            <a:ext cx="389381" cy="38938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598851" y="4374841"/>
            <a:ext cx="2052320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100" spc="-5" dirty="0">
                <a:latin typeface="Calibri"/>
                <a:cs typeface="Calibri"/>
              </a:rPr>
              <a:t>American Water ranked #16 on  Corporate Knights’ Global 100 Most  Sustainable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Corporations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091945" y="4350257"/>
            <a:ext cx="387857" cy="38785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0" y="5284470"/>
            <a:ext cx="2435351" cy="133045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744164" y="5162829"/>
            <a:ext cx="2447836" cy="169517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663604" y="5740083"/>
            <a:ext cx="886333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spc="-25" dirty="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sz="4400" spc="-10" dirty="0">
                <a:solidFill>
                  <a:srgbClr val="FFFFFF"/>
                </a:solidFill>
                <a:latin typeface="Calibri"/>
                <a:cs typeface="Calibri"/>
              </a:rPr>
              <a:t>American </a:t>
            </a:r>
            <a:r>
              <a:rPr sz="4400" spc="-45" dirty="0">
                <a:solidFill>
                  <a:srgbClr val="FFFFFF"/>
                </a:solidFill>
                <a:latin typeface="Calibri"/>
                <a:cs typeface="Calibri"/>
              </a:rPr>
              <a:t>Water, </a:t>
            </a:r>
            <a:r>
              <a:rPr sz="4400" spc="-5" dirty="0">
                <a:solidFill>
                  <a:srgbClr val="FFFFFF"/>
                </a:solidFill>
                <a:latin typeface="Calibri"/>
                <a:cs typeface="Calibri"/>
              </a:rPr>
              <a:t>Business As</a:t>
            </a:r>
            <a:r>
              <a:rPr sz="4400" spc="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400" spc="-5" dirty="0">
                <a:solidFill>
                  <a:srgbClr val="FFFFFF"/>
                </a:solidFill>
                <a:latin typeface="Calibri"/>
                <a:cs typeface="Calibri"/>
              </a:rPr>
              <a:t>Usual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782125" y="4646236"/>
            <a:ext cx="2101215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212121"/>
                </a:solidFill>
                <a:latin typeface="Calibri"/>
                <a:cs typeface="Calibri"/>
              </a:rPr>
              <a:t>West Virginia American Water’s Weston  </a:t>
            </a:r>
            <a:r>
              <a:rPr sz="1000" dirty="0">
                <a:solidFill>
                  <a:srgbClr val="212121"/>
                </a:solidFill>
                <a:latin typeface="Calibri"/>
                <a:cs typeface="Calibri"/>
              </a:rPr>
              <a:t>Water </a:t>
            </a:r>
            <a:r>
              <a:rPr sz="1000" spc="-5" dirty="0">
                <a:solidFill>
                  <a:srgbClr val="212121"/>
                </a:solidFill>
                <a:latin typeface="Calibri"/>
                <a:cs typeface="Calibri"/>
              </a:rPr>
              <a:t>System Wins 1st Place in </a:t>
            </a:r>
            <a:r>
              <a:rPr sz="1000" dirty="0">
                <a:solidFill>
                  <a:srgbClr val="212121"/>
                </a:solidFill>
                <a:latin typeface="Calibri"/>
                <a:cs typeface="Calibri"/>
              </a:rPr>
              <a:t>the WV-  AWWA </a:t>
            </a:r>
            <a:r>
              <a:rPr sz="1000" spc="-5" dirty="0">
                <a:solidFill>
                  <a:srgbClr val="212121"/>
                </a:solidFill>
                <a:latin typeface="Calibri"/>
                <a:cs typeface="Calibri"/>
              </a:rPr>
              <a:t>Tap </a:t>
            </a:r>
            <a:r>
              <a:rPr sz="1000" dirty="0">
                <a:solidFill>
                  <a:srgbClr val="212121"/>
                </a:solidFill>
                <a:latin typeface="Calibri"/>
                <a:cs typeface="Calibri"/>
              </a:rPr>
              <a:t>Water </a:t>
            </a:r>
            <a:r>
              <a:rPr sz="1000" spc="-5" dirty="0">
                <a:solidFill>
                  <a:srgbClr val="212121"/>
                </a:solidFill>
                <a:latin typeface="Calibri"/>
                <a:cs typeface="Calibri"/>
              </a:rPr>
              <a:t>Taste</a:t>
            </a:r>
            <a:r>
              <a:rPr sz="1000" spc="-6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212121"/>
                </a:solidFill>
                <a:latin typeface="Calibri"/>
                <a:cs typeface="Calibri"/>
              </a:rPr>
              <a:t>Test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229605" y="4662678"/>
            <a:ext cx="475615" cy="500380"/>
          </a:xfrm>
          <a:custGeom>
            <a:avLst/>
            <a:gdLst/>
            <a:ahLst/>
            <a:cxnLst/>
            <a:rect l="l" t="t" r="r" b="b"/>
            <a:pathLst>
              <a:path w="475614" h="500379">
                <a:moveTo>
                  <a:pt x="0" y="0"/>
                </a:moveTo>
                <a:lnTo>
                  <a:pt x="475488" y="0"/>
                </a:lnTo>
                <a:lnTo>
                  <a:pt x="475488" y="499872"/>
                </a:lnTo>
                <a:lnTo>
                  <a:pt x="0" y="499872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287517" y="4733544"/>
            <a:ext cx="358901" cy="35890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229605" y="3960876"/>
            <a:ext cx="475615" cy="499109"/>
          </a:xfrm>
          <a:custGeom>
            <a:avLst/>
            <a:gdLst/>
            <a:ahLst/>
            <a:cxnLst/>
            <a:rect l="l" t="t" r="r" b="b"/>
            <a:pathLst>
              <a:path w="475614" h="499110">
                <a:moveTo>
                  <a:pt x="0" y="0"/>
                </a:moveTo>
                <a:lnTo>
                  <a:pt x="475488" y="0"/>
                </a:lnTo>
                <a:lnTo>
                  <a:pt x="475488" y="499110"/>
                </a:lnTo>
                <a:lnTo>
                  <a:pt x="0" y="499110"/>
                </a:lnTo>
                <a:lnTo>
                  <a:pt x="0" y="0"/>
                </a:lnTo>
                <a:close/>
              </a:path>
            </a:pathLst>
          </a:custGeom>
          <a:solidFill>
            <a:srgbClr val="E33B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262371" y="4005833"/>
            <a:ext cx="409193" cy="40919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5783887" y="3928196"/>
            <a:ext cx="2087880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212121"/>
                </a:solidFill>
                <a:latin typeface="Calibri"/>
                <a:cs typeface="Calibri"/>
              </a:rPr>
              <a:t>Indiana American </a:t>
            </a:r>
            <a:r>
              <a:rPr sz="1000" dirty="0">
                <a:solidFill>
                  <a:srgbClr val="212121"/>
                </a:solidFill>
                <a:latin typeface="Calibri"/>
                <a:cs typeface="Calibri"/>
              </a:rPr>
              <a:t>Water </a:t>
            </a:r>
            <a:r>
              <a:rPr sz="1000" spc="-5" dirty="0">
                <a:solidFill>
                  <a:srgbClr val="212121"/>
                </a:solidFill>
                <a:latin typeface="Calibri"/>
                <a:cs typeface="Calibri"/>
              </a:rPr>
              <a:t>Wins American  </a:t>
            </a:r>
            <a:r>
              <a:rPr sz="1000" dirty="0">
                <a:solidFill>
                  <a:srgbClr val="212121"/>
                </a:solidFill>
                <a:latin typeface="Calibri"/>
                <a:cs typeface="Calibri"/>
              </a:rPr>
              <a:t>Water </a:t>
            </a:r>
            <a:r>
              <a:rPr sz="1000" spc="-5" dirty="0">
                <a:solidFill>
                  <a:srgbClr val="212121"/>
                </a:solidFill>
                <a:latin typeface="Calibri"/>
                <a:cs typeface="Calibri"/>
              </a:rPr>
              <a:t>Works Association’s Wendell </a:t>
            </a:r>
            <a:r>
              <a:rPr sz="1000" dirty="0">
                <a:solidFill>
                  <a:srgbClr val="212121"/>
                </a:solidFill>
                <a:latin typeface="Calibri"/>
                <a:cs typeface="Calibri"/>
              </a:rPr>
              <a:t>R.  LaDue </a:t>
            </a:r>
            <a:r>
              <a:rPr sz="1000" spc="-5" dirty="0">
                <a:solidFill>
                  <a:srgbClr val="212121"/>
                </a:solidFill>
                <a:latin typeface="Calibri"/>
                <a:cs typeface="Calibri"/>
              </a:rPr>
              <a:t>Utility </a:t>
            </a:r>
            <a:r>
              <a:rPr sz="1000" dirty="0">
                <a:solidFill>
                  <a:srgbClr val="212121"/>
                </a:solidFill>
                <a:latin typeface="Calibri"/>
                <a:cs typeface="Calibri"/>
              </a:rPr>
              <a:t>Safety</a:t>
            </a:r>
            <a:r>
              <a:rPr sz="1000" spc="-4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212121"/>
                </a:solidFill>
                <a:latin typeface="Calibri"/>
                <a:cs typeface="Calibri"/>
              </a:rPr>
              <a:t>Award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5229605" y="2493264"/>
            <a:ext cx="475488" cy="49987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5790479" y="2497261"/>
            <a:ext cx="2005964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212121"/>
                </a:solidFill>
                <a:latin typeface="Calibri"/>
                <a:cs typeface="Calibri"/>
              </a:rPr>
              <a:t>American </a:t>
            </a:r>
            <a:r>
              <a:rPr sz="1000" dirty="0">
                <a:solidFill>
                  <a:srgbClr val="212121"/>
                </a:solidFill>
                <a:latin typeface="Calibri"/>
                <a:cs typeface="Calibri"/>
              </a:rPr>
              <a:t>Water </a:t>
            </a:r>
            <a:r>
              <a:rPr sz="1000" spc="-5" dirty="0">
                <a:solidFill>
                  <a:srgbClr val="212121"/>
                </a:solidFill>
                <a:latin typeface="Calibri"/>
                <a:cs typeface="Calibri"/>
              </a:rPr>
              <a:t>Honored </a:t>
            </a:r>
            <a:r>
              <a:rPr sz="1000" dirty="0">
                <a:solidFill>
                  <a:srgbClr val="212121"/>
                </a:solidFill>
                <a:latin typeface="Calibri"/>
                <a:cs typeface="Calibri"/>
              </a:rPr>
              <a:t>by </a:t>
            </a:r>
            <a:r>
              <a:rPr sz="1000" spc="-5" dirty="0">
                <a:solidFill>
                  <a:srgbClr val="212121"/>
                </a:solidFill>
                <a:latin typeface="Calibri"/>
                <a:cs typeface="Calibri"/>
              </a:rPr>
              <a:t>Forum of  Executive Women </a:t>
            </a:r>
            <a:r>
              <a:rPr sz="1000" dirty="0">
                <a:solidFill>
                  <a:srgbClr val="212121"/>
                </a:solidFill>
                <a:latin typeface="Calibri"/>
                <a:cs typeface="Calibri"/>
              </a:rPr>
              <a:t>as a </a:t>
            </a:r>
            <a:r>
              <a:rPr sz="1000" spc="-5" dirty="0">
                <a:solidFill>
                  <a:srgbClr val="212121"/>
                </a:solidFill>
                <a:latin typeface="Calibri"/>
                <a:cs typeface="Calibri"/>
              </a:rPr>
              <a:t>Champion of  Diversity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8417814" y="3920490"/>
            <a:ext cx="475615" cy="499109"/>
          </a:xfrm>
          <a:custGeom>
            <a:avLst/>
            <a:gdLst/>
            <a:ahLst/>
            <a:cxnLst/>
            <a:rect l="l" t="t" r="r" b="b"/>
            <a:pathLst>
              <a:path w="475615" h="499110">
                <a:moveTo>
                  <a:pt x="0" y="0"/>
                </a:moveTo>
                <a:lnTo>
                  <a:pt x="475487" y="0"/>
                </a:lnTo>
                <a:lnTo>
                  <a:pt x="475487" y="499110"/>
                </a:lnTo>
                <a:lnTo>
                  <a:pt x="0" y="499110"/>
                </a:lnTo>
                <a:lnTo>
                  <a:pt x="0" y="0"/>
                </a:lnTo>
                <a:close/>
              </a:path>
            </a:pathLst>
          </a:custGeom>
          <a:solidFill>
            <a:srgbClr val="894F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453628" y="3984497"/>
            <a:ext cx="419099" cy="41909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8987547" y="3989146"/>
            <a:ext cx="245427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212121"/>
                </a:solidFill>
                <a:latin typeface="Calibri"/>
                <a:cs typeface="Calibri"/>
              </a:rPr>
              <a:t>American </a:t>
            </a:r>
            <a:r>
              <a:rPr sz="1000" dirty="0">
                <a:solidFill>
                  <a:srgbClr val="212121"/>
                </a:solidFill>
                <a:latin typeface="Calibri"/>
                <a:cs typeface="Calibri"/>
              </a:rPr>
              <a:t>Water </a:t>
            </a:r>
            <a:r>
              <a:rPr sz="1000" spc="-5" dirty="0">
                <a:solidFill>
                  <a:srgbClr val="212121"/>
                </a:solidFill>
                <a:latin typeface="Calibri"/>
                <a:cs typeface="Calibri"/>
              </a:rPr>
              <a:t>Joins Army Representatives </a:t>
            </a:r>
            <a:r>
              <a:rPr sz="1000" dirty="0">
                <a:solidFill>
                  <a:srgbClr val="212121"/>
                </a:solidFill>
                <a:latin typeface="Calibri"/>
                <a:cs typeface="Calibri"/>
              </a:rPr>
              <a:t>to  Accept </a:t>
            </a:r>
            <a:r>
              <a:rPr sz="1000" spc="-5" dirty="0">
                <a:solidFill>
                  <a:srgbClr val="212121"/>
                </a:solidFill>
                <a:latin typeface="Calibri"/>
                <a:cs typeface="Calibri"/>
              </a:rPr>
              <a:t>U.S. Department of Energy</a:t>
            </a:r>
            <a:r>
              <a:rPr sz="1000" spc="-3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212121"/>
                </a:solidFill>
                <a:latin typeface="Calibri"/>
                <a:cs typeface="Calibri"/>
              </a:rPr>
              <a:t>Award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777438" y="1860441"/>
            <a:ext cx="232664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212121"/>
                </a:solidFill>
                <a:latin typeface="Calibri"/>
                <a:cs typeface="Calibri"/>
              </a:rPr>
              <a:t>American </a:t>
            </a:r>
            <a:r>
              <a:rPr sz="1000" dirty="0">
                <a:solidFill>
                  <a:srgbClr val="212121"/>
                </a:solidFill>
                <a:latin typeface="Calibri"/>
                <a:cs typeface="Calibri"/>
              </a:rPr>
              <a:t>Water </a:t>
            </a:r>
            <a:r>
              <a:rPr sz="1000" spc="-5" dirty="0">
                <a:solidFill>
                  <a:srgbClr val="212121"/>
                </a:solidFill>
                <a:latin typeface="Calibri"/>
                <a:cs typeface="Calibri"/>
              </a:rPr>
              <a:t>ranked #22 on Barron’s </a:t>
            </a:r>
            <a:r>
              <a:rPr sz="1000" dirty="0">
                <a:solidFill>
                  <a:srgbClr val="212121"/>
                </a:solidFill>
                <a:latin typeface="Calibri"/>
                <a:cs typeface="Calibri"/>
              </a:rPr>
              <a:t>100  </a:t>
            </a:r>
            <a:r>
              <a:rPr sz="1000" spc="-5" dirty="0">
                <a:solidFill>
                  <a:srgbClr val="212121"/>
                </a:solidFill>
                <a:latin typeface="Calibri"/>
                <a:cs typeface="Calibri"/>
              </a:rPr>
              <a:t>Most Sustainable</a:t>
            </a:r>
            <a:r>
              <a:rPr sz="1000" spc="-3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212121"/>
                </a:solidFill>
                <a:latin typeface="Calibri"/>
                <a:cs typeface="Calibri"/>
              </a:rPr>
              <a:t>Companies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231129" y="1811273"/>
            <a:ext cx="475615" cy="500380"/>
          </a:xfrm>
          <a:custGeom>
            <a:avLst/>
            <a:gdLst/>
            <a:ahLst/>
            <a:cxnLst/>
            <a:rect l="l" t="t" r="r" b="b"/>
            <a:pathLst>
              <a:path w="475614" h="500380">
                <a:moveTo>
                  <a:pt x="0" y="0"/>
                </a:moveTo>
                <a:lnTo>
                  <a:pt x="475488" y="0"/>
                </a:lnTo>
                <a:lnTo>
                  <a:pt x="475488" y="499872"/>
                </a:lnTo>
                <a:lnTo>
                  <a:pt x="0" y="499872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163724" y="1777175"/>
            <a:ext cx="598684" cy="59868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417814" y="4649723"/>
            <a:ext cx="475615" cy="499109"/>
          </a:xfrm>
          <a:custGeom>
            <a:avLst/>
            <a:gdLst/>
            <a:ahLst/>
            <a:cxnLst/>
            <a:rect l="l" t="t" r="r" b="b"/>
            <a:pathLst>
              <a:path w="475615" h="499110">
                <a:moveTo>
                  <a:pt x="0" y="0"/>
                </a:moveTo>
                <a:lnTo>
                  <a:pt x="475487" y="0"/>
                </a:lnTo>
                <a:lnTo>
                  <a:pt x="475487" y="499110"/>
                </a:lnTo>
                <a:lnTo>
                  <a:pt x="0" y="499110"/>
                </a:lnTo>
                <a:lnTo>
                  <a:pt x="0" y="0"/>
                </a:lnTo>
                <a:close/>
              </a:path>
            </a:pathLst>
          </a:custGeom>
          <a:solidFill>
            <a:srgbClr val="FF7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8963490" y="4646236"/>
            <a:ext cx="2499360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212121"/>
                </a:solidFill>
                <a:latin typeface="Calibri"/>
                <a:cs typeface="Calibri"/>
              </a:rPr>
              <a:t>American </a:t>
            </a:r>
            <a:r>
              <a:rPr sz="1000" dirty="0">
                <a:solidFill>
                  <a:srgbClr val="212121"/>
                </a:solidFill>
                <a:latin typeface="Calibri"/>
                <a:cs typeface="Calibri"/>
              </a:rPr>
              <a:t>Water </a:t>
            </a:r>
            <a:r>
              <a:rPr sz="1000" spc="-5" dirty="0">
                <a:solidFill>
                  <a:srgbClr val="212121"/>
                </a:solidFill>
                <a:latin typeface="Calibri"/>
                <a:cs typeface="Calibri"/>
              </a:rPr>
              <a:t>Awarded LEED Platinum  Certification for new Corporate Headquarters in  Camden,</a:t>
            </a:r>
            <a:r>
              <a:rPr sz="1000" spc="-1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212121"/>
                </a:solidFill>
                <a:latin typeface="Calibri"/>
                <a:cs typeface="Calibri"/>
              </a:rPr>
              <a:t>NJ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8500871" y="4757940"/>
            <a:ext cx="327659" cy="32764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5792708" y="3212729"/>
            <a:ext cx="2301240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212121"/>
                </a:solidFill>
                <a:latin typeface="Calibri"/>
                <a:cs typeface="Calibri"/>
              </a:rPr>
              <a:t>American </a:t>
            </a:r>
            <a:r>
              <a:rPr sz="1000" dirty="0">
                <a:solidFill>
                  <a:srgbClr val="212121"/>
                </a:solidFill>
                <a:latin typeface="Calibri"/>
                <a:cs typeface="Calibri"/>
              </a:rPr>
              <a:t>Water </a:t>
            </a:r>
            <a:r>
              <a:rPr sz="1000" spc="-5" dirty="0">
                <a:solidFill>
                  <a:srgbClr val="212121"/>
                </a:solidFill>
                <a:latin typeface="Calibri"/>
                <a:cs typeface="Calibri"/>
              </a:rPr>
              <a:t>employees log over </a:t>
            </a:r>
            <a:r>
              <a:rPr sz="1000" dirty="0">
                <a:solidFill>
                  <a:srgbClr val="212121"/>
                </a:solidFill>
                <a:latin typeface="Calibri"/>
                <a:cs typeface="Calibri"/>
              </a:rPr>
              <a:t>5,000  </a:t>
            </a:r>
            <a:r>
              <a:rPr sz="1000" spc="-5" dirty="0">
                <a:solidFill>
                  <a:srgbClr val="212121"/>
                </a:solidFill>
                <a:latin typeface="Calibri"/>
                <a:cs typeface="Calibri"/>
              </a:rPr>
              <a:t>volunteer hours across U.S. during month of  service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5229605" y="3211067"/>
            <a:ext cx="475615" cy="500380"/>
          </a:xfrm>
          <a:custGeom>
            <a:avLst/>
            <a:gdLst/>
            <a:ahLst/>
            <a:cxnLst/>
            <a:rect l="l" t="t" r="r" b="b"/>
            <a:pathLst>
              <a:path w="475614" h="500379">
                <a:moveTo>
                  <a:pt x="0" y="0"/>
                </a:moveTo>
                <a:lnTo>
                  <a:pt x="475488" y="0"/>
                </a:lnTo>
                <a:lnTo>
                  <a:pt x="475488" y="499872"/>
                </a:lnTo>
                <a:lnTo>
                  <a:pt x="0" y="499872"/>
                </a:lnTo>
                <a:lnTo>
                  <a:pt x="0" y="0"/>
                </a:lnTo>
                <a:close/>
              </a:path>
            </a:pathLst>
          </a:custGeom>
          <a:solidFill>
            <a:srgbClr val="EE3E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254752" y="3253752"/>
            <a:ext cx="391667" cy="39165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8972137" y="3240534"/>
            <a:ext cx="205549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212121"/>
                </a:solidFill>
                <a:latin typeface="Calibri"/>
                <a:cs typeface="Calibri"/>
              </a:rPr>
              <a:t>American </a:t>
            </a:r>
            <a:r>
              <a:rPr sz="1000" dirty="0">
                <a:solidFill>
                  <a:srgbClr val="212121"/>
                </a:solidFill>
                <a:latin typeface="Calibri"/>
                <a:cs typeface="Calibri"/>
              </a:rPr>
              <a:t>Water </a:t>
            </a:r>
            <a:r>
              <a:rPr sz="1000" spc="-5" dirty="0">
                <a:solidFill>
                  <a:srgbClr val="212121"/>
                </a:solidFill>
                <a:latin typeface="Calibri"/>
                <a:cs typeface="Calibri"/>
              </a:rPr>
              <a:t>earns </a:t>
            </a:r>
            <a:r>
              <a:rPr sz="1000" dirty="0">
                <a:solidFill>
                  <a:srgbClr val="212121"/>
                </a:solidFill>
                <a:latin typeface="Calibri"/>
                <a:cs typeface="Calibri"/>
              </a:rPr>
              <a:t>2020 </a:t>
            </a:r>
            <a:r>
              <a:rPr sz="1000" spc="-5" dirty="0">
                <a:solidFill>
                  <a:srgbClr val="212121"/>
                </a:solidFill>
                <a:latin typeface="Calibri"/>
                <a:cs typeface="Calibri"/>
              </a:rPr>
              <a:t>Military  Friendly® Spouse Employer</a:t>
            </a:r>
            <a:r>
              <a:rPr sz="1000" spc="-1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212121"/>
                </a:solidFill>
                <a:latin typeface="Calibri"/>
                <a:cs typeface="Calibri"/>
              </a:rPr>
              <a:t>designation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8417814" y="3214877"/>
            <a:ext cx="481583" cy="50368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8982341" y="2555086"/>
            <a:ext cx="192532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212121"/>
                </a:solidFill>
                <a:latin typeface="Calibri"/>
                <a:cs typeface="Calibri"/>
              </a:rPr>
              <a:t>American </a:t>
            </a:r>
            <a:r>
              <a:rPr sz="1000" dirty="0">
                <a:solidFill>
                  <a:srgbClr val="212121"/>
                </a:solidFill>
                <a:latin typeface="Calibri"/>
                <a:cs typeface="Calibri"/>
              </a:rPr>
              <a:t>Water </a:t>
            </a:r>
            <a:r>
              <a:rPr sz="1000" spc="-5" dirty="0">
                <a:solidFill>
                  <a:srgbClr val="212121"/>
                </a:solidFill>
                <a:latin typeface="Calibri"/>
                <a:cs typeface="Calibri"/>
              </a:rPr>
              <a:t>earns </a:t>
            </a:r>
            <a:r>
              <a:rPr sz="1000" dirty="0">
                <a:solidFill>
                  <a:srgbClr val="212121"/>
                </a:solidFill>
                <a:latin typeface="Calibri"/>
                <a:cs typeface="Calibri"/>
              </a:rPr>
              <a:t>2020 </a:t>
            </a:r>
            <a:r>
              <a:rPr sz="1000" spc="-5" dirty="0">
                <a:solidFill>
                  <a:srgbClr val="212121"/>
                </a:solidFill>
                <a:latin typeface="Calibri"/>
                <a:cs typeface="Calibri"/>
              </a:rPr>
              <a:t>Military  Friendly® Gold Employer</a:t>
            </a:r>
            <a:r>
              <a:rPr sz="1000" spc="-3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212121"/>
                </a:solidFill>
                <a:latin typeface="Calibri"/>
                <a:cs typeface="Calibri"/>
              </a:rPr>
              <a:t>designation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8417814" y="2513076"/>
            <a:ext cx="486155" cy="49987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417814" y="1811286"/>
            <a:ext cx="483095" cy="50062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8972137" y="1893449"/>
            <a:ext cx="247777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212121"/>
                </a:solidFill>
                <a:latin typeface="Calibri"/>
                <a:cs typeface="Calibri"/>
              </a:rPr>
              <a:t>American </a:t>
            </a:r>
            <a:r>
              <a:rPr sz="1000" dirty="0">
                <a:solidFill>
                  <a:srgbClr val="212121"/>
                </a:solidFill>
                <a:latin typeface="Calibri"/>
                <a:cs typeface="Calibri"/>
              </a:rPr>
              <a:t>Water </a:t>
            </a:r>
            <a:r>
              <a:rPr sz="1000" spc="-5" dirty="0">
                <a:solidFill>
                  <a:srgbClr val="212121"/>
                </a:solidFill>
                <a:latin typeface="Calibri"/>
                <a:cs typeface="Calibri"/>
              </a:rPr>
              <a:t>recognized among </a:t>
            </a:r>
            <a:r>
              <a:rPr sz="1000" dirty="0">
                <a:solidFill>
                  <a:srgbClr val="212121"/>
                </a:solidFill>
                <a:latin typeface="Calibri"/>
                <a:cs typeface="Calibri"/>
              </a:rPr>
              <a:t>the </a:t>
            </a:r>
            <a:r>
              <a:rPr sz="1000" spc="-5" dirty="0">
                <a:solidFill>
                  <a:srgbClr val="212121"/>
                </a:solidFill>
                <a:latin typeface="Calibri"/>
                <a:cs typeface="Calibri"/>
              </a:rPr>
              <a:t>top </a:t>
            </a:r>
            <a:r>
              <a:rPr sz="1000" dirty="0">
                <a:solidFill>
                  <a:srgbClr val="212121"/>
                </a:solidFill>
                <a:latin typeface="Calibri"/>
                <a:cs typeface="Calibri"/>
              </a:rPr>
              <a:t>100  </a:t>
            </a:r>
            <a:r>
              <a:rPr sz="1000" spc="-5" dirty="0">
                <a:solidFill>
                  <a:srgbClr val="212121"/>
                </a:solidFill>
                <a:latin typeface="Calibri"/>
                <a:cs typeface="Calibri"/>
              </a:rPr>
              <a:t>Best for Vets employers </a:t>
            </a:r>
            <a:r>
              <a:rPr sz="1000" dirty="0">
                <a:solidFill>
                  <a:srgbClr val="212121"/>
                </a:solidFill>
                <a:latin typeface="Calibri"/>
                <a:cs typeface="Calibri"/>
              </a:rPr>
              <a:t>by </a:t>
            </a:r>
            <a:r>
              <a:rPr sz="1000" spc="-5" dirty="0">
                <a:solidFill>
                  <a:srgbClr val="212121"/>
                </a:solidFill>
                <a:latin typeface="Calibri"/>
                <a:cs typeface="Calibri"/>
              </a:rPr>
              <a:t>Military</a:t>
            </a:r>
            <a:r>
              <a:rPr sz="1000" spc="-6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212121"/>
                </a:solidFill>
                <a:latin typeface="Calibri"/>
                <a:cs typeface="Calibri"/>
              </a:rPr>
              <a:t>Times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094371" y="1075655"/>
            <a:ext cx="46850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0" dirty="0">
                <a:solidFill>
                  <a:srgbClr val="DCB86A"/>
                </a:solidFill>
                <a:latin typeface="Calibri"/>
                <a:cs typeface="Calibri"/>
              </a:rPr>
              <a:t>Awards </a:t>
            </a:r>
            <a:r>
              <a:rPr sz="3600" spc="-5" dirty="0">
                <a:solidFill>
                  <a:srgbClr val="DCB86A"/>
                </a:solidFill>
                <a:latin typeface="Calibri"/>
                <a:cs typeface="Calibri"/>
              </a:rPr>
              <a:t>and</a:t>
            </a:r>
            <a:r>
              <a:rPr sz="3600" spc="-10" dirty="0">
                <a:solidFill>
                  <a:srgbClr val="DCB86A"/>
                </a:solidFill>
                <a:latin typeface="Calibri"/>
                <a:cs typeface="Calibri"/>
              </a:rPr>
              <a:t> </a:t>
            </a:r>
            <a:r>
              <a:rPr sz="3600" spc="-15" dirty="0">
                <a:solidFill>
                  <a:srgbClr val="DCB86A"/>
                </a:solidFill>
                <a:latin typeface="Calibri"/>
                <a:cs typeface="Calibri"/>
              </a:rPr>
              <a:t>Recognitions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59305" y="2698497"/>
            <a:ext cx="2333625" cy="322643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64135" marR="54610" algn="ctr">
              <a:lnSpc>
                <a:spcPts val="2270"/>
              </a:lnSpc>
              <a:spcBef>
                <a:spcPts val="380"/>
              </a:spcBef>
            </a:pPr>
            <a:r>
              <a:rPr sz="2100" b="1" spc="-5" dirty="0">
                <a:solidFill>
                  <a:srgbClr val="FFFFFF"/>
                </a:solidFill>
                <a:latin typeface="Calibri"/>
                <a:cs typeface="Calibri"/>
              </a:rPr>
              <a:t>CPUC</a:t>
            </a:r>
            <a:r>
              <a:rPr sz="21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b="1" spc="-15" dirty="0">
                <a:solidFill>
                  <a:srgbClr val="FFFFFF"/>
                </a:solidFill>
                <a:latin typeface="Calibri"/>
                <a:cs typeface="Calibri"/>
              </a:rPr>
              <a:t>Water/Energy  Nexus</a:t>
            </a:r>
            <a:endParaRPr sz="2100">
              <a:solidFill>
                <a:prstClr val="black"/>
              </a:solidFill>
              <a:latin typeface="Calibri"/>
              <a:cs typeface="Calibri"/>
            </a:endParaRPr>
          </a:p>
          <a:p>
            <a:pPr marL="2540" algn="ctr">
              <a:lnSpc>
                <a:spcPts val="2105"/>
              </a:lnSpc>
            </a:pPr>
            <a:r>
              <a:rPr sz="2100" b="1" spc="-5" dirty="0">
                <a:solidFill>
                  <a:srgbClr val="FFFFFF"/>
                </a:solidFill>
                <a:latin typeface="Calibri"/>
                <a:cs typeface="Calibri"/>
              </a:rPr>
              <a:t>Proceeding </a:t>
            </a:r>
            <a:r>
              <a:rPr sz="2100" b="1" dirty="0">
                <a:solidFill>
                  <a:srgbClr val="FFFFFF"/>
                </a:solidFill>
                <a:latin typeface="Calibri"/>
                <a:cs typeface="Calibri"/>
              </a:rPr>
              <a:t>Led</a:t>
            </a:r>
            <a:r>
              <a:rPr sz="21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b="1" spc="-15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endParaRPr sz="2100">
              <a:solidFill>
                <a:prstClr val="black"/>
              </a:solidFill>
              <a:latin typeface="Calibri"/>
              <a:cs typeface="Calibri"/>
            </a:endParaRPr>
          </a:p>
          <a:p>
            <a:pPr marL="12700" marR="5080" indent="635" algn="ctr">
              <a:lnSpc>
                <a:spcPct val="90000"/>
              </a:lnSpc>
              <a:spcBef>
                <a:spcPts val="130"/>
              </a:spcBef>
            </a:pPr>
            <a:r>
              <a:rPr sz="2100" b="1" spc="-5" dirty="0">
                <a:solidFill>
                  <a:srgbClr val="FFFFFF"/>
                </a:solidFill>
                <a:latin typeface="Calibri"/>
                <a:cs typeface="Calibri"/>
              </a:rPr>
              <a:t>Adoption </a:t>
            </a:r>
            <a:r>
              <a:rPr sz="2100" b="1" dirty="0">
                <a:solidFill>
                  <a:srgbClr val="FFFFFF"/>
                </a:solidFill>
                <a:latin typeface="Calibri"/>
                <a:cs typeface="Calibri"/>
              </a:rPr>
              <a:t>of  </a:t>
            </a:r>
            <a:r>
              <a:rPr sz="2100" b="1" spc="-5" dirty="0">
                <a:solidFill>
                  <a:srgbClr val="FFFFFF"/>
                </a:solidFill>
                <a:latin typeface="Calibri"/>
                <a:cs typeface="Calibri"/>
              </a:rPr>
              <a:t>Measures and  </a:t>
            </a:r>
            <a:r>
              <a:rPr sz="2100" b="1" spc="-15" dirty="0">
                <a:solidFill>
                  <a:srgbClr val="FFFFFF"/>
                </a:solidFill>
                <a:latin typeface="Calibri"/>
                <a:cs typeface="Calibri"/>
              </a:rPr>
              <a:t>Programs to </a:t>
            </a:r>
            <a:r>
              <a:rPr sz="2100" b="1" spc="-10" dirty="0">
                <a:solidFill>
                  <a:srgbClr val="FFFFFF"/>
                </a:solidFill>
                <a:latin typeface="Calibri"/>
                <a:cs typeface="Calibri"/>
              </a:rPr>
              <a:t>Address  </a:t>
            </a:r>
            <a:r>
              <a:rPr sz="2100" b="1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2100" b="1" spc="-20" dirty="0">
                <a:solidFill>
                  <a:srgbClr val="FFFFFF"/>
                </a:solidFill>
                <a:latin typeface="Calibri"/>
                <a:cs typeface="Calibri"/>
              </a:rPr>
              <a:t>Water/Energy  </a:t>
            </a:r>
            <a:r>
              <a:rPr sz="2100" b="1" spc="-15" dirty="0">
                <a:solidFill>
                  <a:srgbClr val="FFFFFF"/>
                </a:solidFill>
                <a:latin typeface="Calibri"/>
                <a:cs typeface="Calibri"/>
              </a:rPr>
              <a:t>Nexus, </a:t>
            </a:r>
            <a:r>
              <a:rPr sz="2100" b="1" spc="-10" dirty="0">
                <a:solidFill>
                  <a:srgbClr val="FFFFFF"/>
                </a:solidFill>
                <a:latin typeface="Calibri"/>
                <a:cs typeface="Calibri"/>
              </a:rPr>
              <a:t>Saving</a:t>
            </a:r>
            <a:r>
              <a:rPr sz="21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b="1" spc="-50" dirty="0">
                <a:solidFill>
                  <a:srgbClr val="FFFFFF"/>
                </a:solidFill>
                <a:latin typeface="Calibri"/>
                <a:cs typeface="Calibri"/>
              </a:rPr>
              <a:t>Water,  </a:t>
            </a:r>
            <a:r>
              <a:rPr sz="2100" b="1" spc="-25" dirty="0">
                <a:solidFill>
                  <a:srgbClr val="FFFFFF"/>
                </a:solidFill>
                <a:latin typeface="Calibri"/>
                <a:cs typeface="Calibri"/>
              </a:rPr>
              <a:t>Energy, </a:t>
            </a:r>
            <a:r>
              <a:rPr sz="2100" b="1" dirty="0">
                <a:solidFill>
                  <a:srgbClr val="FFFFFF"/>
                </a:solidFill>
                <a:latin typeface="Calibri"/>
                <a:cs typeface="Calibri"/>
              </a:rPr>
              <a:t>and Limiting  </a:t>
            </a:r>
            <a:r>
              <a:rPr sz="2100" b="1" spc="-5" dirty="0">
                <a:solidFill>
                  <a:srgbClr val="FFFFFF"/>
                </a:solidFill>
                <a:latin typeface="Calibri"/>
                <a:cs typeface="Calibri"/>
              </a:rPr>
              <a:t>Greenhouse Gas  </a:t>
            </a:r>
            <a:r>
              <a:rPr sz="2100" b="1" dirty="0">
                <a:solidFill>
                  <a:srgbClr val="FFFFFF"/>
                </a:solidFill>
                <a:latin typeface="Calibri"/>
                <a:cs typeface="Calibri"/>
              </a:rPr>
              <a:t>(GhG)</a:t>
            </a:r>
            <a:r>
              <a:rPr sz="21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FFFFFF"/>
                </a:solidFill>
                <a:latin typeface="Calibri"/>
                <a:cs typeface="Calibri"/>
              </a:rPr>
              <a:t>Emissions</a:t>
            </a:r>
            <a:endParaRPr sz="21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89576" y="572769"/>
            <a:ext cx="5006975" cy="58240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spcBef>
                <a:spcPts val="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900" spc="-10" dirty="0">
                <a:solidFill>
                  <a:prstClr val="black"/>
                </a:solidFill>
                <a:latin typeface="Calibri"/>
                <a:cs typeface="Calibri"/>
              </a:rPr>
              <a:t>CPUC </a:t>
            </a:r>
            <a:r>
              <a:rPr sz="1900" spc="-15" dirty="0">
                <a:solidFill>
                  <a:prstClr val="black"/>
                </a:solidFill>
                <a:latin typeface="Calibri"/>
                <a:cs typeface="Calibri"/>
              </a:rPr>
              <a:t>Low </a:t>
            </a:r>
            <a:r>
              <a:rPr sz="1900" spc="-10" dirty="0">
                <a:solidFill>
                  <a:prstClr val="black"/>
                </a:solidFill>
                <a:latin typeface="Calibri"/>
                <a:cs typeface="Calibri"/>
              </a:rPr>
              <a:t>Income Energy </a:t>
            </a:r>
            <a:r>
              <a:rPr sz="1900" spc="-15" dirty="0">
                <a:solidFill>
                  <a:prstClr val="black"/>
                </a:solidFill>
                <a:latin typeface="Calibri"/>
                <a:cs typeface="Calibri"/>
              </a:rPr>
              <a:t>Efficiency </a:t>
            </a:r>
            <a:r>
              <a:rPr sz="1900" spc="-10" dirty="0">
                <a:solidFill>
                  <a:prstClr val="black"/>
                </a:solidFill>
                <a:latin typeface="Calibri"/>
                <a:cs typeface="Calibri"/>
              </a:rPr>
              <a:t>Savings  </a:t>
            </a:r>
            <a:r>
              <a:rPr sz="1900" spc="-15" dirty="0">
                <a:solidFill>
                  <a:prstClr val="black"/>
                </a:solidFill>
                <a:latin typeface="Calibri"/>
                <a:cs typeface="Calibri"/>
              </a:rPr>
              <a:t>Program approved </a:t>
            </a:r>
            <a:r>
              <a:rPr sz="1900" spc="-10" dirty="0">
                <a:solidFill>
                  <a:prstClr val="black"/>
                </a:solidFill>
                <a:latin typeface="Calibri"/>
                <a:cs typeface="Calibri"/>
              </a:rPr>
              <a:t>measures </a:t>
            </a:r>
            <a:r>
              <a:rPr sz="1900" spc="-15" dirty="0">
                <a:solidFill>
                  <a:prstClr val="black"/>
                </a:solidFill>
                <a:latin typeface="Calibri"/>
                <a:cs typeface="Calibri"/>
              </a:rPr>
              <a:t>to </a:t>
            </a:r>
            <a:r>
              <a:rPr sz="1900" spc="-10" dirty="0">
                <a:solidFill>
                  <a:prstClr val="black"/>
                </a:solidFill>
                <a:latin typeface="Calibri"/>
                <a:cs typeface="Calibri"/>
              </a:rPr>
              <a:t>address </a:t>
            </a:r>
            <a:r>
              <a:rPr sz="1900" spc="-5" dirty="0">
                <a:solidFill>
                  <a:prstClr val="black"/>
                </a:solidFill>
                <a:latin typeface="Calibri"/>
                <a:cs typeface="Calibri"/>
              </a:rPr>
              <a:t>the  </a:t>
            </a:r>
            <a:r>
              <a:rPr sz="1900" spc="-15" dirty="0">
                <a:solidFill>
                  <a:prstClr val="black"/>
                </a:solidFill>
                <a:latin typeface="Calibri"/>
                <a:cs typeface="Calibri"/>
              </a:rPr>
              <a:t>Water/Energy Nexus </a:t>
            </a:r>
            <a:r>
              <a:rPr sz="1900" spc="-20" dirty="0">
                <a:solidFill>
                  <a:prstClr val="black"/>
                </a:solidFill>
                <a:latin typeface="Calibri"/>
                <a:cs typeface="Calibri"/>
              </a:rPr>
              <a:t>for </a:t>
            </a:r>
            <a:r>
              <a:rPr sz="1900" spc="-10" dirty="0">
                <a:solidFill>
                  <a:prstClr val="black"/>
                </a:solidFill>
                <a:latin typeface="Calibri"/>
                <a:cs typeface="Calibri"/>
              </a:rPr>
              <a:t>low-income</a:t>
            </a:r>
            <a:r>
              <a:rPr sz="1900" spc="9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900" spc="-20" dirty="0">
                <a:solidFill>
                  <a:prstClr val="black"/>
                </a:solidFill>
                <a:latin typeface="Calibri"/>
                <a:cs typeface="Calibri"/>
              </a:rPr>
              <a:t>ratepayers</a:t>
            </a:r>
            <a:endParaRPr sz="1900">
              <a:solidFill>
                <a:prstClr val="black"/>
              </a:solidFill>
              <a:latin typeface="Calibri"/>
              <a:cs typeface="Calibri"/>
            </a:endParaRPr>
          </a:p>
          <a:p>
            <a:pPr marL="355600" marR="51435" indent="-342900">
              <a:spcBef>
                <a:spcPts val="45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900" spc="-10" dirty="0">
                <a:solidFill>
                  <a:prstClr val="black"/>
                </a:solidFill>
                <a:latin typeface="Calibri"/>
                <a:cs typeface="Calibri"/>
              </a:rPr>
              <a:t>CPUC </a:t>
            </a:r>
            <a:r>
              <a:rPr sz="1900" spc="-15" dirty="0">
                <a:solidFill>
                  <a:prstClr val="black"/>
                </a:solidFill>
                <a:latin typeface="Calibri"/>
                <a:cs typeface="Calibri"/>
              </a:rPr>
              <a:t>approved Water/Energy Nexus </a:t>
            </a:r>
            <a:r>
              <a:rPr sz="1900" spc="-10" dirty="0">
                <a:solidFill>
                  <a:prstClr val="black"/>
                </a:solidFill>
                <a:latin typeface="Calibri"/>
                <a:cs typeface="Calibri"/>
              </a:rPr>
              <a:t>measures  </a:t>
            </a:r>
            <a:r>
              <a:rPr sz="1900" spc="-20" dirty="0">
                <a:solidFill>
                  <a:prstClr val="black"/>
                </a:solidFill>
                <a:latin typeface="Calibri"/>
                <a:cs typeface="Calibri"/>
              </a:rPr>
              <a:t>for </a:t>
            </a:r>
            <a:r>
              <a:rPr sz="1900" spc="-10" dirty="0">
                <a:solidFill>
                  <a:prstClr val="black"/>
                </a:solidFill>
                <a:latin typeface="Calibri"/>
                <a:cs typeface="Calibri"/>
              </a:rPr>
              <a:t>common areas of buildings </a:t>
            </a:r>
            <a:r>
              <a:rPr sz="1900" spc="-5" dirty="0">
                <a:solidFill>
                  <a:prstClr val="black"/>
                </a:solidFill>
                <a:latin typeface="Calibri"/>
                <a:cs typeface="Calibri"/>
              </a:rPr>
              <a:t>that </a:t>
            </a:r>
            <a:r>
              <a:rPr sz="1900" spc="-10" dirty="0">
                <a:solidFill>
                  <a:prstClr val="black"/>
                </a:solidFill>
                <a:latin typeface="Calibri"/>
                <a:cs typeface="Calibri"/>
              </a:rPr>
              <a:t>house </a:t>
            </a:r>
            <a:r>
              <a:rPr sz="1900" spc="-5" dirty="0">
                <a:solidFill>
                  <a:prstClr val="black"/>
                </a:solidFill>
                <a:latin typeface="Calibri"/>
                <a:cs typeface="Calibri"/>
              </a:rPr>
              <a:t>a  majority of </a:t>
            </a:r>
            <a:r>
              <a:rPr sz="1900" spc="-10" dirty="0">
                <a:solidFill>
                  <a:prstClr val="black"/>
                </a:solidFill>
                <a:latin typeface="Calibri"/>
                <a:cs typeface="Calibri"/>
              </a:rPr>
              <a:t>low-income</a:t>
            </a:r>
            <a:r>
              <a:rPr sz="1900" spc="3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prstClr val="black"/>
                </a:solidFill>
                <a:latin typeface="Calibri"/>
                <a:cs typeface="Calibri"/>
              </a:rPr>
              <a:t>tenants</a:t>
            </a:r>
            <a:endParaRPr sz="1900">
              <a:solidFill>
                <a:prstClr val="black"/>
              </a:solidFill>
              <a:latin typeface="Calibri"/>
              <a:cs typeface="Calibri"/>
            </a:endParaRPr>
          </a:p>
          <a:p>
            <a:pPr marL="355600" marR="24130" indent="-342900">
              <a:spcBef>
                <a:spcPts val="459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900" spc="-10" dirty="0">
                <a:solidFill>
                  <a:prstClr val="black"/>
                </a:solidFill>
                <a:latin typeface="Calibri"/>
                <a:cs typeface="Calibri"/>
              </a:rPr>
              <a:t>CPUC </a:t>
            </a:r>
            <a:r>
              <a:rPr sz="1900" spc="-5" dirty="0">
                <a:solidFill>
                  <a:prstClr val="black"/>
                </a:solidFill>
                <a:latin typeface="Calibri"/>
                <a:cs typeface="Calibri"/>
              </a:rPr>
              <a:t>Balanced </a:t>
            </a:r>
            <a:r>
              <a:rPr sz="1900" spc="-10" dirty="0">
                <a:solidFill>
                  <a:prstClr val="black"/>
                </a:solidFill>
                <a:latin typeface="Calibri"/>
                <a:cs typeface="Calibri"/>
              </a:rPr>
              <a:t>Rates Order </a:t>
            </a:r>
            <a:r>
              <a:rPr sz="1900" spc="-5" dirty="0">
                <a:solidFill>
                  <a:prstClr val="black"/>
                </a:solidFill>
                <a:latin typeface="Calibri"/>
                <a:cs typeface="Calibri"/>
              </a:rPr>
              <a:t>Instituting  Rulemaking </a:t>
            </a:r>
            <a:r>
              <a:rPr sz="1900" spc="-15" dirty="0">
                <a:solidFill>
                  <a:prstClr val="black"/>
                </a:solidFill>
                <a:latin typeface="Calibri"/>
                <a:cs typeface="Calibri"/>
              </a:rPr>
              <a:t>Directed Large </a:t>
            </a:r>
            <a:r>
              <a:rPr sz="1900" spc="-20" dirty="0">
                <a:solidFill>
                  <a:prstClr val="black"/>
                </a:solidFill>
                <a:latin typeface="Calibri"/>
                <a:cs typeface="Calibri"/>
              </a:rPr>
              <a:t>Water </a:t>
            </a:r>
            <a:r>
              <a:rPr sz="1900" spc="-5" dirty="0">
                <a:solidFill>
                  <a:prstClr val="black"/>
                </a:solidFill>
                <a:latin typeface="Calibri"/>
                <a:cs typeface="Calibri"/>
              </a:rPr>
              <a:t>IOUs </a:t>
            </a:r>
            <a:r>
              <a:rPr sz="1900" spc="-15" dirty="0">
                <a:solidFill>
                  <a:prstClr val="black"/>
                </a:solidFill>
                <a:latin typeface="Calibri"/>
                <a:cs typeface="Calibri"/>
              </a:rPr>
              <a:t>to  </a:t>
            </a:r>
            <a:r>
              <a:rPr sz="1900" spc="-20" dirty="0">
                <a:solidFill>
                  <a:prstClr val="black"/>
                </a:solidFill>
                <a:latin typeface="Calibri"/>
                <a:cs typeface="Calibri"/>
              </a:rPr>
              <a:t>Evaluate </a:t>
            </a:r>
            <a:r>
              <a:rPr sz="1900" spc="-5" dirty="0">
                <a:solidFill>
                  <a:prstClr val="black"/>
                </a:solidFill>
                <a:latin typeface="Calibri"/>
                <a:cs typeface="Calibri"/>
              </a:rPr>
              <a:t>whether </a:t>
            </a:r>
            <a:r>
              <a:rPr sz="1900" spc="-10" dirty="0">
                <a:solidFill>
                  <a:prstClr val="black"/>
                </a:solidFill>
                <a:latin typeface="Calibri"/>
                <a:cs typeface="Calibri"/>
              </a:rPr>
              <a:t>Advanced </a:t>
            </a:r>
            <a:r>
              <a:rPr sz="1900" spc="-15" dirty="0">
                <a:solidFill>
                  <a:prstClr val="black"/>
                </a:solidFill>
                <a:latin typeface="Calibri"/>
                <a:cs typeface="Calibri"/>
              </a:rPr>
              <a:t>Meters </a:t>
            </a:r>
            <a:r>
              <a:rPr sz="1900" spc="-10" dirty="0">
                <a:solidFill>
                  <a:prstClr val="black"/>
                </a:solidFill>
                <a:latin typeface="Calibri"/>
                <a:cs typeface="Calibri"/>
              </a:rPr>
              <a:t>would  </a:t>
            </a:r>
            <a:r>
              <a:rPr sz="1900" spc="-15" dirty="0">
                <a:solidFill>
                  <a:prstClr val="black"/>
                </a:solidFill>
                <a:latin typeface="Calibri"/>
                <a:cs typeface="Calibri"/>
              </a:rPr>
              <a:t>Promote </a:t>
            </a:r>
            <a:r>
              <a:rPr sz="1900" spc="-20" dirty="0">
                <a:solidFill>
                  <a:prstClr val="black"/>
                </a:solidFill>
                <a:latin typeface="Calibri"/>
                <a:cs typeface="Calibri"/>
              </a:rPr>
              <a:t>Reliability, </a:t>
            </a:r>
            <a:r>
              <a:rPr sz="1900" spc="-35" dirty="0">
                <a:solidFill>
                  <a:prstClr val="black"/>
                </a:solidFill>
                <a:latin typeface="Calibri"/>
                <a:cs typeface="Calibri"/>
              </a:rPr>
              <a:t>Safety, </a:t>
            </a:r>
            <a:r>
              <a:rPr sz="1900" spc="-5" dirty="0">
                <a:solidFill>
                  <a:prstClr val="black"/>
                </a:solidFill>
                <a:latin typeface="Calibri"/>
                <a:cs typeface="Calibri"/>
              </a:rPr>
              <a:t>and </a:t>
            </a:r>
            <a:r>
              <a:rPr sz="1900" spc="-10" dirty="0">
                <a:solidFill>
                  <a:prstClr val="black"/>
                </a:solidFill>
                <a:latin typeface="Calibri"/>
                <a:cs typeface="Calibri"/>
              </a:rPr>
              <a:t>Just </a:t>
            </a:r>
            <a:r>
              <a:rPr sz="1900" spc="-5" dirty="0">
                <a:solidFill>
                  <a:prstClr val="black"/>
                </a:solidFill>
                <a:latin typeface="Calibri"/>
                <a:cs typeface="Calibri"/>
              </a:rPr>
              <a:t>and  </a:t>
            </a:r>
            <a:r>
              <a:rPr sz="1900" spc="-10" dirty="0">
                <a:solidFill>
                  <a:prstClr val="black"/>
                </a:solidFill>
                <a:latin typeface="Calibri"/>
                <a:cs typeface="Calibri"/>
              </a:rPr>
              <a:t>Reasonable Rates </a:t>
            </a:r>
            <a:r>
              <a:rPr sz="1900" spc="-5" dirty="0">
                <a:solidFill>
                  <a:prstClr val="black"/>
                </a:solidFill>
                <a:latin typeface="Calibri"/>
                <a:cs typeface="Calibri"/>
              </a:rPr>
              <a:t>in their Service </a:t>
            </a:r>
            <a:r>
              <a:rPr sz="1900" spc="-25" dirty="0">
                <a:solidFill>
                  <a:prstClr val="black"/>
                </a:solidFill>
                <a:latin typeface="Calibri"/>
                <a:cs typeface="Calibri"/>
              </a:rPr>
              <a:t>Territory </a:t>
            </a:r>
            <a:r>
              <a:rPr sz="1900" spc="-5" dirty="0">
                <a:solidFill>
                  <a:prstClr val="black"/>
                </a:solidFill>
                <a:latin typeface="Calibri"/>
                <a:cs typeface="Calibri"/>
              </a:rPr>
              <a:t>and,  if </a:t>
            </a:r>
            <a:r>
              <a:rPr sz="1900" spc="-20" dirty="0">
                <a:solidFill>
                  <a:prstClr val="black"/>
                </a:solidFill>
                <a:latin typeface="Calibri"/>
                <a:cs typeface="Calibri"/>
              </a:rPr>
              <a:t>so, </a:t>
            </a:r>
            <a:r>
              <a:rPr sz="1900" spc="-15" dirty="0">
                <a:solidFill>
                  <a:prstClr val="black"/>
                </a:solidFill>
                <a:latin typeface="Calibri"/>
                <a:cs typeface="Calibri"/>
              </a:rPr>
              <a:t>to </a:t>
            </a:r>
            <a:r>
              <a:rPr sz="1900" spc="-5" dirty="0">
                <a:solidFill>
                  <a:prstClr val="black"/>
                </a:solidFill>
                <a:latin typeface="Calibri"/>
                <a:cs typeface="Calibri"/>
              </a:rPr>
              <a:t>apply in the </a:t>
            </a:r>
            <a:r>
              <a:rPr sz="1900" spc="-10" dirty="0">
                <a:solidFill>
                  <a:prstClr val="black"/>
                </a:solidFill>
                <a:latin typeface="Calibri"/>
                <a:cs typeface="Calibri"/>
              </a:rPr>
              <a:t>General </a:t>
            </a:r>
            <a:r>
              <a:rPr sz="1900" spc="-15" dirty="0">
                <a:solidFill>
                  <a:prstClr val="black"/>
                </a:solidFill>
                <a:latin typeface="Calibri"/>
                <a:cs typeface="Calibri"/>
              </a:rPr>
              <a:t>Rate</a:t>
            </a:r>
            <a:r>
              <a:rPr sz="1900" spc="6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prstClr val="black"/>
                </a:solidFill>
                <a:latin typeface="Calibri"/>
                <a:cs typeface="Calibri"/>
              </a:rPr>
              <a:t>Case</a:t>
            </a:r>
            <a:endParaRPr sz="1900">
              <a:solidFill>
                <a:prstClr val="black"/>
              </a:solidFill>
              <a:latin typeface="Calibri"/>
              <a:cs typeface="Calibri"/>
            </a:endParaRPr>
          </a:p>
          <a:p>
            <a:pPr marL="355600" marR="5080" indent="-342900">
              <a:spcBef>
                <a:spcPts val="459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900" spc="-10" dirty="0">
                <a:solidFill>
                  <a:prstClr val="black"/>
                </a:solidFill>
                <a:latin typeface="Calibri"/>
                <a:cs typeface="Calibri"/>
              </a:rPr>
              <a:t>Advanced </a:t>
            </a:r>
            <a:r>
              <a:rPr sz="1900" spc="-20" dirty="0">
                <a:solidFill>
                  <a:prstClr val="black"/>
                </a:solidFill>
                <a:latin typeface="Calibri"/>
                <a:cs typeface="Calibri"/>
              </a:rPr>
              <a:t>Water </a:t>
            </a:r>
            <a:r>
              <a:rPr sz="1900" spc="-15" dirty="0">
                <a:solidFill>
                  <a:prstClr val="black"/>
                </a:solidFill>
                <a:latin typeface="Calibri"/>
                <a:cs typeface="Calibri"/>
              </a:rPr>
              <a:t>Meters </a:t>
            </a:r>
            <a:r>
              <a:rPr sz="1900" spc="-10" dirty="0">
                <a:solidFill>
                  <a:prstClr val="black"/>
                </a:solidFill>
                <a:latin typeface="Calibri"/>
                <a:cs typeface="Calibri"/>
              </a:rPr>
              <a:t>can </a:t>
            </a:r>
            <a:r>
              <a:rPr sz="1900" spc="-5" dirty="0">
                <a:solidFill>
                  <a:prstClr val="black"/>
                </a:solidFill>
                <a:latin typeface="Calibri"/>
                <a:cs typeface="Calibri"/>
              </a:rPr>
              <a:t>quickly </a:t>
            </a:r>
            <a:r>
              <a:rPr sz="1900" spc="-10" dirty="0">
                <a:solidFill>
                  <a:prstClr val="black"/>
                </a:solidFill>
                <a:latin typeface="Calibri"/>
                <a:cs typeface="Calibri"/>
              </a:rPr>
              <a:t>detect  </a:t>
            </a:r>
            <a:r>
              <a:rPr sz="1900" spc="-15" dirty="0">
                <a:solidFill>
                  <a:prstClr val="black"/>
                </a:solidFill>
                <a:latin typeface="Calibri"/>
                <a:cs typeface="Calibri"/>
              </a:rPr>
              <a:t>water </a:t>
            </a:r>
            <a:r>
              <a:rPr sz="1900" spc="-10" dirty="0">
                <a:solidFill>
                  <a:prstClr val="black"/>
                </a:solidFill>
                <a:latin typeface="Calibri"/>
                <a:cs typeface="Calibri"/>
              </a:rPr>
              <a:t>usage </a:t>
            </a:r>
            <a:r>
              <a:rPr sz="1900" spc="-5" dirty="0">
                <a:solidFill>
                  <a:prstClr val="black"/>
                </a:solidFill>
                <a:latin typeface="Calibri"/>
                <a:cs typeface="Calibri"/>
              </a:rPr>
              <a:t>that </a:t>
            </a:r>
            <a:r>
              <a:rPr sz="1900" spc="-15" dirty="0">
                <a:solidFill>
                  <a:prstClr val="black"/>
                </a:solidFill>
                <a:latin typeface="Calibri"/>
                <a:cs typeface="Calibri"/>
              </a:rPr>
              <a:t>wastes water </a:t>
            </a:r>
            <a:r>
              <a:rPr sz="1900" spc="-5" dirty="0">
                <a:solidFill>
                  <a:prstClr val="black"/>
                </a:solidFill>
                <a:latin typeface="Calibri"/>
                <a:cs typeface="Calibri"/>
              </a:rPr>
              <a:t>and </a:t>
            </a:r>
            <a:r>
              <a:rPr sz="1900" spc="-30" dirty="0">
                <a:solidFill>
                  <a:prstClr val="black"/>
                </a:solidFill>
                <a:latin typeface="Calibri"/>
                <a:cs typeface="Calibri"/>
              </a:rPr>
              <a:t>energy, </a:t>
            </a:r>
            <a:r>
              <a:rPr sz="1900" i="1" spc="-10" dirty="0">
                <a:solidFill>
                  <a:prstClr val="black"/>
                </a:solidFill>
                <a:latin typeface="Calibri"/>
                <a:cs typeface="Calibri"/>
              </a:rPr>
              <a:t>e.g.  </a:t>
            </a:r>
            <a:r>
              <a:rPr sz="1900" spc="-5" dirty="0">
                <a:solidFill>
                  <a:prstClr val="black"/>
                </a:solidFill>
                <a:latin typeface="Calibri"/>
                <a:cs typeface="Calibri"/>
              </a:rPr>
              <a:t>leaky </a:t>
            </a:r>
            <a:r>
              <a:rPr sz="1900" spc="-10" dirty="0">
                <a:solidFill>
                  <a:prstClr val="black"/>
                </a:solidFill>
                <a:latin typeface="Calibri"/>
                <a:cs typeface="Calibri"/>
              </a:rPr>
              <a:t>hot </a:t>
            </a:r>
            <a:r>
              <a:rPr sz="1900" spc="-15" dirty="0">
                <a:solidFill>
                  <a:prstClr val="black"/>
                </a:solidFill>
                <a:latin typeface="Calibri"/>
                <a:cs typeface="Calibri"/>
              </a:rPr>
              <a:t>water heaters, </a:t>
            </a:r>
            <a:r>
              <a:rPr sz="1900" spc="-5" dirty="0">
                <a:solidFill>
                  <a:prstClr val="black"/>
                </a:solidFill>
                <a:latin typeface="Calibri"/>
                <a:cs typeface="Calibri"/>
              </a:rPr>
              <a:t>leaky </a:t>
            </a:r>
            <a:r>
              <a:rPr sz="1900" spc="-10" dirty="0">
                <a:solidFill>
                  <a:prstClr val="black"/>
                </a:solidFill>
                <a:latin typeface="Calibri"/>
                <a:cs typeface="Calibri"/>
              </a:rPr>
              <a:t>faucets or</a:t>
            </a:r>
            <a:r>
              <a:rPr sz="1900" spc="1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prstClr val="black"/>
                </a:solidFill>
                <a:latin typeface="Calibri"/>
                <a:cs typeface="Calibri"/>
              </a:rPr>
              <a:t>hoses.</a:t>
            </a:r>
            <a:endParaRPr sz="1900">
              <a:solidFill>
                <a:prstClr val="black"/>
              </a:solidFill>
              <a:latin typeface="Calibri"/>
              <a:cs typeface="Calibri"/>
            </a:endParaRPr>
          </a:p>
          <a:p>
            <a:pPr marL="355600" marR="78105" indent="-342900">
              <a:spcBef>
                <a:spcPts val="45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900" spc="-15" dirty="0">
                <a:solidFill>
                  <a:prstClr val="black"/>
                </a:solidFill>
                <a:latin typeface="Calibri"/>
                <a:cs typeface="Calibri"/>
              </a:rPr>
              <a:t>Prompt </a:t>
            </a:r>
            <a:r>
              <a:rPr sz="1900" spc="-10" dirty="0">
                <a:solidFill>
                  <a:prstClr val="black"/>
                </a:solidFill>
                <a:latin typeface="Calibri"/>
                <a:cs typeface="Calibri"/>
              </a:rPr>
              <a:t>detection </a:t>
            </a:r>
            <a:r>
              <a:rPr sz="1900" spc="-5" dirty="0">
                <a:solidFill>
                  <a:prstClr val="black"/>
                </a:solidFill>
                <a:latin typeface="Calibri"/>
                <a:cs typeface="Calibri"/>
              </a:rPr>
              <a:t>of </a:t>
            </a:r>
            <a:r>
              <a:rPr sz="1900" spc="-10" dirty="0">
                <a:solidFill>
                  <a:prstClr val="black"/>
                </a:solidFill>
                <a:latin typeface="Calibri"/>
                <a:cs typeface="Calibri"/>
              </a:rPr>
              <a:t>unusual </a:t>
            </a:r>
            <a:r>
              <a:rPr sz="1900" spc="-15" dirty="0">
                <a:solidFill>
                  <a:prstClr val="black"/>
                </a:solidFill>
                <a:latin typeface="Calibri"/>
                <a:cs typeface="Calibri"/>
              </a:rPr>
              <a:t>water </a:t>
            </a:r>
            <a:r>
              <a:rPr sz="1900" spc="-10" dirty="0">
                <a:solidFill>
                  <a:prstClr val="black"/>
                </a:solidFill>
                <a:latin typeface="Calibri"/>
                <a:cs typeface="Calibri"/>
              </a:rPr>
              <a:t>use  patterns </a:t>
            </a:r>
            <a:r>
              <a:rPr sz="1900" spc="-20" dirty="0">
                <a:solidFill>
                  <a:prstClr val="black"/>
                </a:solidFill>
                <a:latin typeface="Calibri"/>
                <a:cs typeface="Calibri"/>
              </a:rPr>
              <a:t>save </a:t>
            </a:r>
            <a:r>
              <a:rPr sz="1900" spc="-15" dirty="0">
                <a:solidFill>
                  <a:prstClr val="black"/>
                </a:solidFill>
                <a:latin typeface="Calibri"/>
                <a:cs typeface="Calibri"/>
              </a:rPr>
              <a:t>water </a:t>
            </a:r>
            <a:r>
              <a:rPr sz="1900" spc="-5" dirty="0">
                <a:solidFill>
                  <a:prstClr val="black"/>
                </a:solidFill>
                <a:latin typeface="Calibri"/>
                <a:cs typeface="Calibri"/>
              </a:rPr>
              <a:t>and </a:t>
            </a:r>
            <a:r>
              <a:rPr sz="1900" spc="-10" dirty="0">
                <a:solidFill>
                  <a:prstClr val="black"/>
                </a:solidFill>
                <a:latin typeface="Calibri"/>
                <a:cs typeface="Calibri"/>
              </a:rPr>
              <a:t>energy </a:t>
            </a:r>
            <a:r>
              <a:rPr sz="1900" spc="-5" dirty="0">
                <a:solidFill>
                  <a:prstClr val="black"/>
                </a:solidFill>
                <a:latin typeface="Calibri"/>
                <a:cs typeface="Calibri"/>
              </a:rPr>
              <a:t>and </a:t>
            </a:r>
            <a:r>
              <a:rPr sz="1900" spc="-15" dirty="0">
                <a:solidFill>
                  <a:prstClr val="black"/>
                </a:solidFill>
                <a:latin typeface="Calibri"/>
                <a:cs typeface="Calibri"/>
              </a:rPr>
              <a:t>prevent  </a:t>
            </a:r>
            <a:r>
              <a:rPr sz="1900" spc="-10" dirty="0">
                <a:solidFill>
                  <a:prstClr val="black"/>
                </a:solidFill>
                <a:latin typeface="Calibri"/>
                <a:cs typeface="Calibri"/>
              </a:rPr>
              <a:t>backflow </a:t>
            </a:r>
            <a:r>
              <a:rPr sz="1900" spc="-5" dirty="0">
                <a:solidFill>
                  <a:prstClr val="black"/>
                </a:solidFill>
                <a:latin typeface="Calibri"/>
                <a:cs typeface="Calibri"/>
              </a:rPr>
              <a:t>incidents that can </a:t>
            </a:r>
            <a:r>
              <a:rPr sz="1900" spc="-15" dirty="0">
                <a:solidFill>
                  <a:prstClr val="black"/>
                </a:solidFill>
                <a:latin typeface="Calibri"/>
                <a:cs typeface="Calibri"/>
              </a:rPr>
              <a:t>compromise water  </a:t>
            </a:r>
            <a:r>
              <a:rPr sz="1900" spc="-30" dirty="0">
                <a:solidFill>
                  <a:prstClr val="black"/>
                </a:solidFill>
                <a:latin typeface="Calibri"/>
                <a:cs typeface="Calibri"/>
              </a:rPr>
              <a:t>safety.</a:t>
            </a:r>
            <a:endParaRPr sz="19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86000" y="0"/>
            <a:ext cx="1905000" cy="24551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76600" y="1200911"/>
            <a:ext cx="7391400" cy="32186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03775" y="17780"/>
            <a:ext cx="5600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i="1" spc="-10" dirty="0">
                <a:solidFill>
                  <a:prstClr val="black"/>
                </a:solidFill>
                <a:latin typeface="Calibri"/>
                <a:cs typeface="Calibri"/>
              </a:rPr>
              <a:t>Energy Efficiency </a:t>
            </a:r>
            <a:r>
              <a:rPr i="1" spc="-5" dirty="0">
                <a:solidFill>
                  <a:prstClr val="black"/>
                </a:solidFill>
                <a:latin typeface="Calibri"/>
                <a:cs typeface="Calibri"/>
              </a:rPr>
              <a:t>Programs </a:t>
            </a:r>
            <a:r>
              <a:rPr spc="-5" dirty="0">
                <a:solidFill>
                  <a:prstClr val="black"/>
                </a:solidFill>
                <a:latin typeface="Calibri"/>
                <a:cs typeface="Calibri"/>
              </a:rPr>
              <a:t>Address </a:t>
            </a:r>
            <a:r>
              <a:rPr spc="-15" dirty="0">
                <a:solidFill>
                  <a:prstClr val="black"/>
                </a:solidFill>
                <a:latin typeface="Calibri"/>
                <a:cs typeface="Calibri"/>
              </a:rPr>
              <a:t>Water/Energy 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Nexus</a:t>
            </a:r>
            <a:r>
              <a:rPr spc="5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prstClr val="black"/>
                </a:solidFill>
                <a:latin typeface="Calibri"/>
                <a:cs typeface="Calibri"/>
              </a:rPr>
              <a:t>for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69940" y="-41960"/>
            <a:ext cx="10269660" cy="903836"/>
          </a:xfrm>
          <a:prstGeom prst="rect">
            <a:avLst/>
          </a:prstGeom>
        </p:spPr>
        <p:txBody>
          <a:bodyPr vert="horz" wrap="square" lIns="0" tIns="346455" rIns="0" bIns="0" rtlCol="0">
            <a:spAutoFit/>
          </a:bodyPr>
          <a:lstStyle/>
          <a:p>
            <a:pPr marL="3061970" marR="5080">
              <a:spcBef>
                <a:spcPts val="100"/>
              </a:spcBef>
            </a:pPr>
            <a:r>
              <a:rPr sz="1800" b="0" i="0" spc="-5" dirty="0">
                <a:latin typeface="Calibri"/>
                <a:cs typeface="Calibri"/>
              </a:rPr>
              <a:t>Industrial </a:t>
            </a:r>
            <a:r>
              <a:rPr sz="1800" b="0" i="0" spc="-15" dirty="0">
                <a:latin typeface="Calibri"/>
                <a:cs typeface="Calibri"/>
              </a:rPr>
              <a:t>Customers </a:t>
            </a:r>
            <a:r>
              <a:rPr sz="1800" b="0" i="0" spc="-5" dirty="0">
                <a:latin typeface="Calibri"/>
                <a:cs typeface="Calibri"/>
              </a:rPr>
              <a:t>including </a:t>
            </a:r>
            <a:r>
              <a:rPr sz="1800" b="0" i="0" spc="-10" dirty="0">
                <a:latin typeface="Calibri"/>
                <a:cs typeface="Calibri"/>
              </a:rPr>
              <a:t>Oil </a:t>
            </a:r>
            <a:r>
              <a:rPr sz="1800" b="0" i="0" dirty="0">
                <a:latin typeface="Calibri"/>
                <a:cs typeface="Calibri"/>
              </a:rPr>
              <a:t>and Gas </a:t>
            </a:r>
            <a:r>
              <a:rPr sz="1800" b="0" i="0" spc="-10" dirty="0">
                <a:latin typeface="Calibri"/>
                <a:cs typeface="Calibri"/>
              </a:rPr>
              <a:t>Production, </a:t>
            </a:r>
            <a:r>
              <a:rPr sz="1800" b="0" dirty="0">
                <a:latin typeface="Calibri"/>
                <a:cs typeface="Calibri"/>
              </a:rPr>
              <a:t>e.g.  </a:t>
            </a:r>
            <a:r>
              <a:rPr sz="1800" b="0" i="0" spc="-5" dirty="0">
                <a:latin typeface="Calibri"/>
                <a:cs typeface="Calibri"/>
              </a:rPr>
              <a:t>PG&amp;E, SCE, SDG&amp;E, SoCal </a:t>
            </a:r>
            <a:r>
              <a:rPr sz="1800" b="0" i="0" dirty="0">
                <a:latin typeface="Calibri"/>
                <a:cs typeface="Calibri"/>
              </a:rPr>
              <a:t>Gas, and </a:t>
            </a:r>
            <a:r>
              <a:rPr sz="1800" b="0" i="0" spc="-5" dirty="0">
                <a:latin typeface="Calibri"/>
                <a:cs typeface="Calibri"/>
              </a:rPr>
              <a:t>Small </a:t>
            </a:r>
            <a:r>
              <a:rPr sz="1800" b="0" i="0" spc="-10" dirty="0">
                <a:latin typeface="Calibri"/>
                <a:cs typeface="Calibri"/>
              </a:rPr>
              <a:t>Energy </a:t>
            </a:r>
            <a:r>
              <a:rPr sz="1800" b="0" i="0" dirty="0">
                <a:latin typeface="Calibri"/>
                <a:cs typeface="Calibri"/>
              </a:rPr>
              <a:t>IOU  </a:t>
            </a:r>
            <a:r>
              <a:rPr sz="1800" b="0" i="0" spc="-15" dirty="0">
                <a:latin typeface="Calibri"/>
                <a:cs typeface="Calibri"/>
              </a:rPr>
              <a:t>Programs </a:t>
            </a:r>
            <a:r>
              <a:rPr sz="1800" b="0" i="0" spc="-5" dirty="0">
                <a:latin typeface="Calibri"/>
                <a:cs typeface="Calibri"/>
              </a:rPr>
              <a:t>Authorized by </a:t>
            </a:r>
            <a:r>
              <a:rPr sz="1800" b="0" i="0" dirty="0">
                <a:latin typeface="Calibri"/>
                <a:cs typeface="Calibri"/>
              </a:rPr>
              <a:t>the</a:t>
            </a:r>
            <a:r>
              <a:rPr sz="1800" b="0" i="0" spc="35" dirty="0">
                <a:latin typeface="Calibri"/>
                <a:cs typeface="Calibri"/>
              </a:rPr>
              <a:t> </a:t>
            </a:r>
            <a:r>
              <a:rPr sz="1800" b="0" i="0" spc="-5" dirty="0">
                <a:latin typeface="Calibri"/>
                <a:cs typeface="Calibri"/>
              </a:rPr>
              <a:t>CPUC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387084" y="4457698"/>
            <a:ext cx="2618232" cy="24002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46844" y="4563567"/>
            <a:ext cx="1278890" cy="1946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Commercial  </a:t>
            </a:r>
            <a:r>
              <a:rPr spc="-25" dirty="0">
                <a:solidFill>
                  <a:prstClr val="black"/>
                </a:solidFill>
                <a:latin typeface="Calibri"/>
                <a:cs typeface="Calibri"/>
              </a:rPr>
              <a:t>Water</a:t>
            </a:r>
            <a:r>
              <a:rPr spc="-8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Heater  </a:t>
            </a:r>
            <a:r>
              <a:rPr spc="-15" dirty="0">
                <a:solidFill>
                  <a:prstClr val="black"/>
                </a:solidFill>
                <a:latin typeface="Calibri"/>
                <a:cs typeface="Calibri"/>
              </a:rPr>
              <a:t>Rebates  </a:t>
            </a:r>
            <a:r>
              <a:rPr i="1" spc="-10" dirty="0">
                <a:solidFill>
                  <a:prstClr val="black"/>
                </a:solidFill>
                <a:latin typeface="Calibri"/>
                <a:cs typeface="Calibri"/>
              </a:rPr>
              <a:t>Promote  </a:t>
            </a:r>
            <a:r>
              <a:rPr i="1" spc="-5" dirty="0">
                <a:solidFill>
                  <a:prstClr val="black"/>
                </a:solidFill>
                <a:latin typeface="Calibri"/>
                <a:cs typeface="Calibri"/>
              </a:rPr>
              <a:t>Natural </a:t>
            </a:r>
            <a:r>
              <a:rPr i="1" dirty="0">
                <a:solidFill>
                  <a:prstClr val="black"/>
                </a:solidFill>
                <a:latin typeface="Calibri"/>
                <a:cs typeface="Calibri"/>
              </a:rPr>
              <a:t>Gas  </a:t>
            </a:r>
            <a:r>
              <a:rPr i="1" spc="-5" dirty="0">
                <a:solidFill>
                  <a:prstClr val="black"/>
                </a:solidFill>
                <a:latin typeface="Calibri"/>
                <a:cs typeface="Calibri"/>
              </a:rPr>
              <a:t>and </a:t>
            </a:r>
            <a:r>
              <a:rPr i="1" spc="-25" dirty="0">
                <a:solidFill>
                  <a:prstClr val="black"/>
                </a:solidFill>
                <a:latin typeface="Calibri"/>
                <a:cs typeface="Calibri"/>
              </a:rPr>
              <a:t>Water  </a:t>
            </a:r>
            <a:r>
              <a:rPr i="1" spc="-10" dirty="0">
                <a:solidFill>
                  <a:prstClr val="black"/>
                </a:solidFill>
                <a:latin typeface="Calibri"/>
                <a:cs typeface="Calibri"/>
              </a:rPr>
              <a:t>Efficiency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24001" y="5029171"/>
            <a:ext cx="4421097" cy="18288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02739" y="851662"/>
            <a:ext cx="1454150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2400" u="heavy" spc="-10" dirty="0">
                <a:solidFill>
                  <a:srgbClr val="EDEBE0"/>
                </a:solidFill>
                <a:uFill>
                  <a:solidFill>
                    <a:srgbClr val="EDEBE0"/>
                  </a:solidFill>
                </a:uFill>
                <a:latin typeface="Calibri"/>
                <a:cs typeface="Calibri"/>
              </a:rPr>
              <a:t>Energy </a:t>
            </a:r>
            <a:r>
              <a:rPr sz="2400" spc="-10" dirty="0">
                <a:solidFill>
                  <a:srgbClr val="EDEBE0"/>
                </a:solidFill>
                <a:latin typeface="Calibri"/>
                <a:cs typeface="Calibri"/>
              </a:rPr>
              <a:t> </a:t>
            </a:r>
            <a:r>
              <a:rPr sz="2400" u="heavy" dirty="0">
                <a:solidFill>
                  <a:srgbClr val="EDEBE0"/>
                </a:solidFill>
                <a:uFill>
                  <a:solidFill>
                    <a:srgbClr val="EDEBE0"/>
                  </a:solidFill>
                </a:uFill>
                <a:latin typeface="Calibri"/>
                <a:cs typeface="Calibri"/>
              </a:rPr>
              <a:t>Audits</a:t>
            </a:r>
            <a:r>
              <a:rPr sz="2400" spc="-120" dirty="0">
                <a:solidFill>
                  <a:srgbClr val="EDEBE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EDEBE0"/>
                </a:solidFill>
                <a:latin typeface="Calibri"/>
                <a:cs typeface="Calibri"/>
              </a:rPr>
              <a:t>Help  </a:t>
            </a:r>
            <a:r>
              <a:rPr sz="2400" spc="-30" dirty="0">
                <a:solidFill>
                  <a:srgbClr val="EDEBE0"/>
                </a:solidFill>
                <a:latin typeface="Calibri"/>
                <a:cs typeface="Calibri"/>
              </a:rPr>
              <a:t>Water  </a:t>
            </a:r>
            <a:r>
              <a:rPr sz="2400" dirty="0">
                <a:solidFill>
                  <a:srgbClr val="EDEBE0"/>
                </a:solidFill>
                <a:latin typeface="Calibri"/>
                <a:cs typeface="Calibri"/>
              </a:rPr>
              <a:t>Utilities  </a:t>
            </a:r>
            <a:r>
              <a:rPr sz="2400" spc="-20" dirty="0">
                <a:solidFill>
                  <a:srgbClr val="EDEBE0"/>
                </a:solidFill>
                <a:latin typeface="Calibri"/>
                <a:cs typeface="Calibri"/>
              </a:rPr>
              <a:t>Save  </a:t>
            </a:r>
            <a:r>
              <a:rPr sz="2400" spc="-30" dirty="0">
                <a:solidFill>
                  <a:srgbClr val="EDEBE0"/>
                </a:solidFill>
                <a:latin typeface="Calibri"/>
                <a:cs typeface="Calibri"/>
              </a:rPr>
              <a:t>Energy,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02739" y="3325749"/>
            <a:ext cx="1310640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prstClr val="black"/>
                </a:solidFill>
                <a:latin typeface="Calibri"/>
                <a:cs typeface="Calibri"/>
              </a:rPr>
              <a:t>SDG&amp;E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 marL="12700" marR="220345"/>
            <a:r>
              <a:rPr spc="-45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ar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pc="-5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pc="-4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pc="-5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pc="5" dirty="0">
                <a:solidFill>
                  <a:prstClr val="black"/>
                </a:solidFill>
                <a:latin typeface="Calibri"/>
                <a:cs typeface="Calibri"/>
              </a:rPr>
              <a:t>h</a:t>
            </a:r>
            <a:r>
              <a:rPr spc="-5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p  </a:t>
            </a:r>
            <a:r>
              <a:rPr spc="-5" dirty="0">
                <a:solidFill>
                  <a:prstClr val="black"/>
                </a:solidFill>
                <a:latin typeface="Calibri"/>
                <a:cs typeface="Calibri"/>
              </a:rPr>
              <a:t>with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 marL="12700" marR="5080"/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San </a:t>
            </a:r>
            <a:r>
              <a:rPr spc="-5" dirty="0">
                <a:solidFill>
                  <a:prstClr val="black"/>
                </a:solidFill>
                <a:latin typeface="Calibri"/>
                <a:cs typeface="Calibri"/>
              </a:rPr>
              <a:t>Diego  County</a:t>
            </a:r>
            <a:r>
              <a:rPr spc="-7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pc="-25" dirty="0">
                <a:solidFill>
                  <a:prstClr val="black"/>
                </a:solidFill>
                <a:latin typeface="Calibri"/>
                <a:cs typeface="Calibri"/>
              </a:rPr>
              <a:t>Water  </a:t>
            </a:r>
            <a:r>
              <a:rPr spc="-5" dirty="0">
                <a:solidFill>
                  <a:prstClr val="black"/>
                </a:solidFill>
                <a:latin typeface="Calibri"/>
                <a:cs typeface="Calibri"/>
              </a:rPr>
              <a:t>Authority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79194" y="1"/>
            <a:ext cx="842962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16660" marR="1205230" indent="5715" algn="ctr">
              <a:spcBef>
                <a:spcPts val="100"/>
              </a:spcBef>
            </a:pPr>
            <a:r>
              <a:rPr sz="2400" i="0" spc="-5" dirty="0">
                <a:latin typeface="Calibri"/>
                <a:cs typeface="Calibri"/>
              </a:rPr>
              <a:t>CPUC </a:t>
            </a:r>
            <a:r>
              <a:rPr sz="2400" i="0" spc="-15" dirty="0">
                <a:latin typeface="Calibri"/>
                <a:cs typeface="Calibri"/>
              </a:rPr>
              <a:t>Water-Energy </a:t>
            </a:r>
            <a:r>
              <a:rPr sz="2400" i="0" spc="-10" dirty="0">
                <a:latin typeface="Calibri"/>
                <a:cs typeface="Calibri"/>
              </a:rPr>
              <a:t>Nexus </a:t>
            </a:r>
            <a:r>
              <a:rPr sz="2400" i="0" dirty="0">
                <a:latin typeface="Calibri"/>
                <a:cs typeface="Calibri"/>
              </a:rPr>
              <a:t>AMI/  “Piggybacking” </a:t>
            </a:r>
            <a:r>
              <a:rPr sz="2400" i="0" spc="-5" dirty="0">
                <a:latin typeface="Calibri"/>
                <a:cs typeface="Calibri"/>
              </a:rPr>
              <a:t>Pilots; CPUC Decision 16-06-010  </a:t>
            </a:r>
            <a:r>
              <a:rPr sz="2400" i="0" spc="-10" dirty="0">
                <a:latin typeface="Calibri"/>
                <a:cs typeface="Calibri"/>
              </a:rPr>
              <a:t>(Catherine Sandoval, </a:t>
            </a:r>
            <a:r>
              <a:rPr sz="2400" i="0" dirty="0">
                <a:latin typeface="Calibri"/>
                <a:cs typeface="Calibri"/>
              </a:rPr>
              <a:t>Assigned</a:t>
            </a:r>
            <a:r>
              <a:rPr sz="2400" i="0" spc="20" dirty="0">
                <a:latin typeface="Calibri"/>
                <a:cs typeface="Calibri"/>
              </a:rPr>
              <a:t> </a:t>
            </a:r>
            <a:r>
              <a:rPr sz="2400" i="0" dirty="0">
                <a:latin typeface="Calibri"/>
                <a:cs typeface="Calibri"/>
              </a:rPr>
              <a:t>Commissioner)</a:t>
            </a:r>
            <a:r>
              <a:rPr sz="2400" b="0" i="0" dirty="0">
                <a:latin typeface="Calibri"/>
                <a:cs typeface="Calibri"/>
              </a:rPr>
              <a:t>,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400" b="0" spc="-5" dirty="0">
                <a:latin typeface="Calibri"/>
                <a:cs typeface="Calibri"/>
              </a:rPr>
              <a:t>Deploying Communications Infrastructure </a:t>
            </a:r>
            <a:r>
              <a:rPr sz="2400" b="0" spc="-15" dirty="0">
                <a:latin typeface="Calibri"/>
                <a:cs typeface="Calibri"/>
              </a:rPr>
              <a:t>to </a:t>
            </a:r>
            <a:r>
              <a:rPr sz="2400" b="0" spc="-5" dirty="0">
                <a:latin typeface="Calibri"/>
                <a:cs typeface="Calibri"/>
              </a:rPr>
              <a:t>Save </a:t>
            </a:r>
            <a:r>
              <a:rPr sz="2400" b="0" spc="-25" dirty="0">
                <a:latin typeface="Calibri"/>
                <a:cs typeface="Calibri"/>
              </a:rPr>
              <a:t>Water </a:t>
            </a:r>
            <a:r>
              <a:rPr sz="2400" b="0" spc="-5" dirty="0">
                <a:latin typeface="Calibri"/>
                <a:cs typeface="Calibri"/>
              </a:rPr>
              <a:t>and</a:t>
            </a:r>
            <a:r>
              <a:rPr sz="2400" b="0" spc="30" dirty="0">
                <a:latin typeface="Calibri"/>
                <a:cs typeface="Calibri"/>
              </a:rPr>
              <a:t> </a:t>
            </a:r>
            <a:r>
              <a:rPr sz="2400" b="0" spc="-5" dirty="0">
                <a:latin typeface="Calibri"/>
                <a:cs typeface="Calibri"/>
              </a:rPr>
              <a:t>Energy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46859" y="2971800"/>
            <a:ext cx="9044940" cy="28544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26541" y="1621281"/>
            <a:ext cx="895032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10" dirty="0">
                <a:solidFill>
                  <a:prstClr val="black"/>
                </a:solidFill>
                <a:latin typeface="Calibri"/>
                <a:cs typeface="Calibri"/>
              </a:rPr>
              <a:t>*The Shared Network </a:t>
            </a:r>
            <a:r>
              <a:rPr sz="1600" spc="-5" dirty="0">
                <a:solidFill>
                  <a:prstClr val="black"/>
                </a:solidFill>
                <a:latin typeface="Calibri"/>
                <a:cs typeface="Calibri"/>
              </a:rPr>
              <a:t>Pilot </a:t>
            </a:r>
            <a:r>
              <a:rPr sz="1600" spc="-10" dirty="0">
                <a:solidFill>
                  <a:prstClr val="black"/>
                </a:solidFill>
                <a:latin typeface="Calibri"/>
                <a:cs typeface="Calibri"/>
              </a:rPr>
              <a:t>authorized by </a:t>
            </a:r>
            <a:r>
              <a:rPr sz="1600" spc="-5" dirty="0">
                <a:solidFill>
                  <a:prstClr val="black"/>
                </a:solidFill>
                <a:latin typeface="Calibri"/>
                <a:cs typeface="Calibri"/>
              </a:rPr>
              <a:t>the </a:t>
            </a:r>
            <a:r>
              <a:rPr sz="1600" spc="-10" dirty="0">
                <a:solidFill>
                  <a:prstClr val="black"/>
                </a:solidFill>
                <a:latin typeface="Calibri"/>
                <a:cs typeface="Calibri"/>
              </a:rPr>
              <a:t>CPUC </a:t>
            </a:r>
            <a:r>
              <a:rPr sz="1600" spc="-5" dirty="0">
                <a:solidFill>
                  <a:prstClr val="black"/>
                </a:solidFill>
                <a:latin typeface="Calibri"/>
                <a:cs typeface="Calibri"/>
              </a:rPr>
              <a:t>in </a:t>
            </a:r>
            <a:r>
              <a:rPr sz="1600" spc="-10" dirty="0">
                <a:solidFill>
                  <a:prstClr val="black"/>
                </a:solidFill>
                <a:latin typeface="Calibri"/>
                <a:cs typeface="Calibri"/>
              </a:rPr>
              <a:t>2016, </a:t>
            </a:r>
            <a:r>
              <a:rPr sz="1600" spc="-5" dirty="0">
                <a:solidFill>
                  <a:prstClr val="black"/>
                </a:solidFill>
                <a:latin typeface="Calibri"/>
                <a:cs typeface="Calibri"/>
              </a:rPr>
              <a:t>is a </a:t>
            </a:r>
            <a:r>
              <a:rPr sz="1600" spc="-10" dirty="0">
                <a:solidFill>
                  <a:prstClr val="black"/>
                </a:solidFill>
                <a:latin typeface="Calibri"/>
                <a:cs typeface="Calibri"/>
              </a:rPr>
              <a:t>partnership between </a:t>
            </a:r>
            <a:r>
              <a:rPr sz="1600" spc="-5" dirty="0">
                <a:solidFill>
                  <a:prstClr val="black"/>
                </a:solidFill>
                <a:latin typeface="Calibri"/>
                <a:cs typeface="Calibri"/>
              </a:rPr>
              <a:t>SoCalGas, </a:t>
            </a:r>
            <a:r>
              <a:rPr sz="1600" spc="-10" dirty="0">
                <a:solidFill>
                  <a:prstClr val="black"/>
                </a:solidFill>
                <a:latin typeface="Calibri"/>
                <a:cs typeface="Calibri"/>
              </a:rPr>
              <a:t>Aclara </a:t>
            </a:r>
            <a:r>
              <a:rPr sz="1600" spc="-5" dirty="0">
                <a:solidFill>
                  <a:prstClr val="black"/>
                </a:solidFill>
                <a:latin typeface="Calibri"/>
                <a:cs typeface="Calibri"/>
              </a:rPr>
              <a:t>and</a:t>
            </a:r>
            <a:endParaRPr sz="1600">
              <a:solidFill>
                <a:prstClr val="black"/>
              </a:solidFill>
              <a:latin typeface="Calibri"/>
              <a:cs typeface="Calibri"/>
            </a:endParaRPr>
          </a:p>
          <a:p>
            <a:pPr marL="12700"/>
            <a:r>
              <a:rPr sz="1600" spc="-5" dirty="0">
                <a:solidFill>
                  <a:prstClr val="black"/>
                </a:solidFill>
                <a:latin typeface="Calibri"/>
                <a:cs typeface="Calibri"/>
              </a:rPr>
              <a:t>participating </a:t>
            </a:r>
            <a:r>
              <a:rPr sz="1600" spc="-10" dirty="0">
                <a:solidFill>
                  <a:prstClr val="black"/>
                </a:solidFill>
                <a:latin typeface="Calibri"/>
                <a:cs typeface="Calibri"/>
              </a:rPr>
              <a:t>water </a:t>
            </a:r>
            <a:r>
              <a:rPr sz="1600" spc="-5" dirty="0">
                <a:solidFill>
                  <a:prstClr val="black"/>
                </a:solidFill>
                <a:latin typeface="Calibri"/>
                <a:cs typeface="Calibri"/>
              </a:rPr>
              <a:t>utilities </a:t>
            </a:r>
            <a:r>
              <a:rPr sz="1600" spc="-10" dirty="0">
                <a:solidFill>
                  <a:prstClr val="black"/>
                </a:solidFill>
                <a:latin typeface="Calibri"/>
                <a:cs typeface="Calibri"/>
              </a:rPr>
              <a:t>to </a:t>
            </a:r>
            <a:r>
              <a:rPr sz="1600" spc="-15" dirty="0">
                <a:solidFill>
                  <a:prstClr val="black"/>
                </a:solidFill>
                <a:latin typeface="Calibri"/>
                <a:cs typeface="Calibri"/>
              </a:rPr>
              <a:t>evaluate </a:t>
            </a:r>
            <a:r>
              <a:rPr sz="1600" spc="-5" dirty="0">
                <a:solidFill>
                  <a:prstClr val="black"/>
                </a:solidFill>
                <a:latin typeface="Calibri"/>
                <a:cs typeface="Calibri"/>
              </a:rPr>
              <a:t>the </a:t>
            </a:r>
            <a:r>
              <a:rPr sz="1600" spc="-10" dirty="0">
                <a:solidFill>
                  <a:prstClr val="black"/>
                </a:solidFill>
                <a:latin typeface="Calibri"/>
                <a:cs typeface="Calibri"/>
              </a:rPr>
              <a:t>concept </a:t>
            </a:r>
            <a:r>
              <a:rPr sz="1600" spc="-5" dirty="0">
                <a:solidFill>
                  <a:prstClr val="black"/>
                </a:solidFill>
                <a:latin typeface="Calibri"/>
                <a:cs typeface="Calibri"/>
              </a:rPr>
              <a:t>of a </a:t>
            </a:r>
            <a:r>
              <a:rPr sz="1600" spc="-10" dirty="0">
                <a:solidFill>
                  <a:prstClr val="black"/>
                </a:solidFill>
                <a:latin typeface="Calibri"/>
                <a:cs typeface="Calibri"/>
              </a:rPr>
              <a:t>Shared Network </a:t>
            </a:r>
            <a:r>
              <a:rPr sz="1600" spc="-5" dirty="0">
                <a:solidFill>
                  <a:prstClr val="black"/>
                </a:solidFill>
                <a:latin typeface="Calibri"/>
                <a:cs typeface="Calibri"/>
              </a:rPr>
              <a:t>on a small</a:t>
            </a:r>
            <a:r>
              <a:rPr sz="1600" spc="7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prstClr val="black"/>
                </a:solidFill>
                <a:latin typeface="Calibri"/>
                <a:cs typeface="Calibri"/>
              </a:rPr>
              <a:t>scale.</a:t>
            </a:r>
            <a:endParaRPr sz="1600">
              <a:solidFill>
                <a:prstClr val="black"/>
              </a:solidFill>
              <a:latin typeface="Calibri"/>
              <a:cs typeface="Calibri"/>
            </a:endParaRPr>
          </a:p>
          <a:p>
            <a:pPr marL="12700" marR="5080"/>
            <a:r>
              <a:rPr sz="1600" spc="-5" dirty="0">
                <a:solidFill>
                  <a:prstClr val="black"/>
                </a:solidFill>
                <a:latin typeface="Calibri"/>
                <a:cs typeface="Calibri"/>
              </a:rPr>
              <a:t>*AMI </a:t>
            </a:r>
            <a:r>
              <a:rPr sz="1600" spc="-10" dirty="0">
                <a:solidFill>
                  <a:prstClr val="black"/>
                </a:solidFill>
                <a:latin typeface="Calibri"/>
                <a:cs typeface="Calibri"/>
              </a:rPr>
              <a:t>can </a:t>
            </a:r>
            <a:r>
              <a:rPr sz="1600" spc="-5" dirty="0">
                <a:solidFill>
                  <a:prstClr val="black"/>
                </a:solidFill>
                <a:latin typeface="Calibri"/>
                <a:cs typeface="Calibri"/>
              </a:rPr>
              <a:t>quickly identify abnormally high </a:t>
            </a:r>
            <a:r>
              <a:rPr sz="1600" spc="-10" dirty="0">
                <a:solidFill>
                  <a:prstClr val="black"/>
                </a:solidFill>
                <a:latin typeface="Calibri"/>
                <a:cs typeface="Calibri"/>
              </a:rPr>
              <a:t>gas usage, </a:t>
            </a:r>
            <a:r>
              <a:rPr sz="1600" spc="-5" dirty="0">
                <a:solidFill>
                  <a:prstClr val="black"/>
                </a:solidFill>
                <a:latin typeface="Calibri"/>
                <a:cs typeface="Calibri"/>
              </a:rPr>
              <a:t>enabling </a:t>
            </a:r>
            <a:r>
              <a:rPr sz="1600" spc="-15" dirty="0">
                <a:solidFill>
                  <a:prstClr val="black"/>
                </a:solidFill>
                <a:latin typeface="Calibri"/>
                <a:cs typeface="Calibri"/>
              </a:rPr>
              <a:t>fast </a:t>
            </a:r>
            <a:r>
              <a:rPr sz="1600" spc="-10" dirty="0">
                <a:solidFill>
                  <a:prstClr val="black"/>
                </a:solidFill>
                <a:latin typeface="Calibri"/>
                <a:cs typeface="Calibri"/>
              </a:rPr>
              <a:t>response to potential </a:t>
            </a:r>
            <a:r>
              <a:rPr sz="1600" spc="-15" dirty="0">
                <a:solidFill>
                  <a:prstClr val="black"/>
                </a:solidFill>
                <a:latin typeface="Calibri"/>
                <a:cs typeface="Calibri"/>
              </a:rPr>
              <a:t>safety </a:t>
            </a:r>
            <a:r>
              <a:rPr sz="1600" spc="-10" dirty="0">
                <a:solidFill>
                  <a:prstClr val="black"/>
                </a:solidFill>
                <a:latin typeface="Calibri"/>
                <a:cs typeface="Calibri"/>
              </a:rPr>
              <a:t>situations  </a:t>
            </a:r>
            <a:r>
              <a:rPr sz="1600" spc="-35" dirty="0">
                <a:solidFill>
                  <a:prstClr val="black"/>
                </a:solidFill>
                <a:latin typeface="Calibri"/>
                <a:cs typeface="Calibri"/>
              </a:rPr>
              <a:t>quicker. </a:t>
            </a:r>
            <a:r>
              <a:rPr sz="1600" spc="-10" dirty="0">
                <a:solidFill>
                  <a:prstClr val="black"/>
                </a:solidFill>
                <a:latin typeface="Calibri"/>
                <a:cs typeface="Calibri"/>
              </a:rPr>
              <a:t>Energy </a:t>
            </a:r>
            <a:r>
              <a:rPr sz="1600" spc="-5" dirty="0">
                <a:solidFill>
                  <a:prstClr val="black"/>
                </a:solidFill>
                <a:latin typeface="Calibri"/>
                <a:cs typeface="Calibri"/>
              </a:rPr>
              <a:t>and </a:t>
            </a:r>
            <a:r>
              <a:rPr sz="1600" spc="-10" dirty="0">
                <a:solidFill>
                  <a:prstClr val="black"/>
                </a:solidFill>
                <a:latin typeface="Calibri"/>
                <a:cs typeface="Calibri"/>
              </a:rPr>
              <a:t>water </a:t>
            </a:r>
            <a:r>
              <a:rPr sz="1600" spc="-15" dirty="0">
                <a:solidFill>
                  <a:prstClr val="black"/>
                </a:solidFill>
                <a:latin typeface="Calibri"/>
                <a:cs typeface="Calibri"/>
              </a:rPr>
              <a:t>are </a:t>
            </a:r>
            <a:r>
              <a:rPr sz="1600" spc="-10" dirty="0">
                <a:solidFill>
                  <a:prstClr val="black"/>
                </a:solidFill>
                <a:latin typeface="Calibri"/>
                <a:cs typeface="Calibri"/>
              </a:rPr>
              <a:t>saved, </a:t>
            </a:r>
            <a:r>
              <a:rPr sz="1600" spc="-5" dirty="0">
                <a:solidFill>
                  <a:prstClr val="black"/>
                </a:solidFill>
                <a:latin typeface="Calibri"/>
                <a:cs typeface="Calibri"/>
              </a:rPr>
              <a:t>and </a:t>
            </a:r>
            <a:r>
              <a:rPr sz="1600" spc="-10" dirty="0">
                <a:solidFill>
                  <a:prstClr val="black"/>
                </a:solidFill>
                <a:latin typeface="Calibri"/>
                <a:cs typeface="Calibri"/>
              </a:rPr>
              <a:t>methane emissions at customer </a:t>
            </a:r>
            <a:r>
              <a:rPr sz="1600" spc="-5" dirty="0">
                <a:solidFill>
                  <a:prstClr val="black"/>
                </a:solidFill>
                <a:latin typeface="Calibri"/>
                <a:cs typeface="Calibri"/>
              </a:rPr>
              <a:t>facilities </a:t>
            </a:r>
            <a:r>
              <a:rPr sz="1600" spc="-15" dirty="0">
                <a:solidFill>
                  <a:prstClr val="black"/>
                </a:solidFill>
                <a:latin typeface="Calibri"/>
                <a:cs typeface="Calibri"/>
              </a:rPr>
              <a:t>are </a:t>
            </a:r>
            <a:r>
              <a:rPr sz="1600" spc="-10" dirty="0">
                <a:solidFill>
                  <a:prstClr val="black"/>
                </a:solidFill>
                <a:latin typeface="Calibri"/>
                <a:cs typeface="Calibri"/>
              </a:rPr>
              <a:t>reduced improving </a:t>
            </a:r>
            <a:r>
              <a:rPr sz="1600" dirty="0">
                <a:solidFill>
                  <a:prstClr val="black"/>
                </a:solidFill>
                <a:latin typeface="Calibri"/>
                <a:cs typeface="Calibri"/>
              </a:rPr>
              <a:t>air  </a:t>
            </a:r>
            <a:r>
              <a:rPr sz="1600" spc="-20" dirty="0">
                <a:solidFill>
                  <a:prstClr val="black"/>
                </a:solidFill>
                <a:latin typeface="Calibri"/>
                <a:cs typeface="Calibri"/>
              </a:rPr>
              <a:t>quality, </a:t>
            </a:r>
            <a:r>
              <a:rPr sz="1600" spc="-10" dirty="0">
                <a:solidFill>
                  <a:prstClr val="black"/>
                </a:solidFill>
                <a:latin typeface="Calibri"/>
                <a:cs typeface="Calibri"/>
              </a:rPr>
              <a:t>reducing </a:t>
            </a:r>
            <a:r>
              <a:rPr sz="1600" spc="-5" dirty="0">
                <a:solidFill>
                  <a:prstClr val="black"/>
                </a:solidFill>
                <a:latin typeface="Calibri"/>
                <a:cs typeface="Calibri"/>
              </a:rPr>
              <a:t>GHGs, and </a:t>
            </a:r>
            <a:r>
              <a:rPr sz="1600" spc="-10" dirty="0">
                <a:solidFill>
                  <a:prstClr val="black"/>
                </a:solidFill>
                <a:latin typeface="Calibri"/>
                <a:cs typeface="Calibri"/>
              </a:rPr>
              <a:t>customer</a:t>
            </a:r>
            <a:r>
              <a:rPr sz="1600" spc="2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prstClr val="black"/>
                </a:solidFill>
                <a:latin typeface="Calibri"/>
                <a:cs typeface="Calibri"/>
              </a:rPr>
              <a:t>bills.</a:t>
            </a:r>
            <a:endParaRPr sz="16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02739" y="5810200"/>
            <a:ext cx="8058784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From 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the 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presentation </a:t>
            </a:r>
            <a:r>
              <a:rPr spc="-5" dirty="0">
                <a:solidFill>
                  <a:prstClr val="black"/>
                </a:solidFill>
                <a:latin typeface="Calibri"/>
                <a:cs typeface="Calibri"/>
              </a:rPr>
              <a:t>by SoCal 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Gas and </a:t>
            </a:r>
            <a:r>
              <a:rPr spc="-5" dirty="0">
                <a:solidFill>
                  <a:prstClr val="black"/>
                </a:solidFill>
                <a:latin typeface="Calibri"/>
                <a:cs typeface="Calibri"/>
              </a:rPr>
              <a:t>SDG&amp;E</a:t>
            </a:r>
            <a:r>
              <a:rPr spc="-5" dirty="0">
                <a:solidFill>
                  <a:prstClr val="black"/>
                </a:solidFill>
                <a:latin typeface="Calibri"/>
                <a:cs typeface="Calibri"/>
                <a:hlinkClick r:id="rId3"/>
              </a:rPr>
              <a:t>,</a:t>
            </a:r>
            <a:r>
              <a:rPr spc="5" dirty="0">
                <a:solidFill>
                  <a:prstClr val="black"/>
                </a:solidFill>
                <a:latin typeface="Calibri"/>
                <a:cs typeface="Calibri"/>
                <a:hlinkClick r:id="rId3"/>
              </a:rPr>
              <a:t> 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  <a:hlinkClick r:id="rId3"/>
              </a:rPr>
              <a:t>http://www.calwaterassn.com/wp-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 marL="12700"/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content/uploads/2016/04/SoCalGas-Aclara-Valor-AWWA-March22ConferenceFinal.pdf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52702" y="464566"/>
            <a:ext cx="868616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b="0" i="0" spc="-20" dirty="0">
                <a:latin typeface="Calibri"/>
                <a:cs typeface="Calibri"/>
              </a:rPr>
              <a:t>Water/Energy Nexus </a:t>
            </a:r>
            <a:r>
              <a:rPr b="0" i="0" dirty="0">
                <a:latin typeface="Calibri"/>
                <a:cs typeface="Calibri"/>
              </a:rPr>
              <a:t>AMI Pilot </a:t>
            </a:r>
            <a:r>
              <a:rPr b="0" i="0" spc="-15" dirty="0">
                <a:latin typeface="Calibri"/>
                <a:cs typeface="Calibri"/>
              </a:rPr>
              <a:t>Evaluation, </a:t>
            </a:r>
            <a:r>
              <a:rPr b="0" i="0" spc="-5" dirty="0">
                <a:latin typeface="Calibri"/>
                <a:cs typeface="Calibri"/>
              </a:rPr>
              <a:t>Dec.</a:t>
            </a:r>
            <a:r>
              <a:rPr b="0" i="0" spc="40" dirty="0">
                <a:latin typeface="Calibri"/>
                <a:cs typeface="Calibri"/>
              </a:rPr>
              <a:t> </a:t>
            </a:r>
            <a:r>
              <a:rPr b="0" i="0" spc="-5" dirty="0">
                <a:latin typeface="Calibri"/>
                <a:cs typeface="Calibri"/>
              </a:rPr>
              <a:t>2017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602740" y="6114695"/>
            <a:ext cx="760412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5" dirty="0">
                <a:solidFill>
                  <a:prstClr val="black"/>
                </a:solidFill>
                <a:latin typeface="Calibri"/>
                <a:cs typeface="Calibri"/>
              </a:rPr>
              <a:t>Data 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presented </a:t>
            </a:r>
            <a:r>
              <a:rPr spc="-5" dirty="0">
                <a:solidFill>
                  <a:prstClr val="black"/>
                </a:solidFill>
                <a:latin typeface="Calibri"/>
                <a:cs typeface="Calibri"/>
              </a:rPr>
              <a:t>by 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Christine </a:t>
            </a:r>
            <a:r>
              <a:rPr spc="-5" dirty="0">
                <a:solidFill>
                  <a:prstClr val="black"/>
                </a:solidFill>
                <a:latin typeface="Calibri"/>
                <a:cs typeface="Calibri"/>
              </a:rPr>
              <a:t>Boyle, </a:t>
            </a:r>
            <a:r>
              <a:rPr spc="-25" dirty="0">
                <a:solidFill>
                  <a:prstClr val="black"/>
                </a:solidFill>
                <a:latin typeface="Calibri"/>
                <a:cs typeface="Calibri"/>
              </a:rPr>
              <a:t>Valor Water </a:t>
            </a:r>
            <a:r>
              <a:rPr spc="-5" dirty="0">
                <a:solidFill>
                  <a:prstClr val="black"/>
                </a:solidFill>
                <a:latin typeface="Calibri"/>
                <a:cs typeface="Calibri"/>
              </a:rPr>
              <a:t>Analytics, Dec. 2017:</a:t>
            </a:r>
            <a:r>
              <a:rPr spc="25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  <a:hlinkClick r:id="rId2"/>
              </a:rPr>
              <a:t>http://ca-nv-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 marL="12700">
              <a:spcBef>
                <a:spcPts val="5"/>
              </a:spcBef>
            </a:pPr>
            <a:r>
              <a:rPr spc="-5" dirty="0">
                <a:solidFill>
                  <a:prstClr val="black"/>
                </a:solidFill>
                <a:latin typeface="Calibri"/>
                <a:cs typeface="Calibri"/>
              </a:rPr>
              <a:t>awwa.org/canv/downloads/2017/30Boyle.pdf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24001" y="1025652"/>
            <a:ext cx="9107423" cy="50703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-41960"/>
            <a:ext cx="11578064" cy="741869"/>
          </a:xfrm>
          <a:prstGeom prst="rect">
            <a:avLst/>
          </a:prstGeom>
        </p:spPr>
        <p:txBody>
          <a:bodyPr vert="horz" wrap="square" lIns="0" tIns="125094" rIns="0" bIns="0" rtlCol="0">
            <a:spAutoFit/>
          </a:bodyPr>
          <a:lstStyle/>
          <a:p>
            <a:pPr marL="3110230" marR="5080" indent="-2478405">
              <a:spcBef>
                <a:spcPts val="95"/>
              </a:spcBef>
            </a:pPr>
            <a:r>
              <a:rPr sz="4000" b="0" spc="-10" dirty="0">
                <a:latin typeface="Calibri"/>
                <a:cs typeface="Calibri"/>
              </a:rPr>
              <a:t>Communications </a:t>
            </a:r>
            <a:r>
              <a:rPr sz="4000" b="0" spc="-5" dirty="0">
                <a:latin typeface="Calibri"/>
                <a:cs typeface="Calibri"/>
              </a:rPr>
              <a:t>and the </a:t>
            </a:r>
            <a:r>
              <a:rPr sz="4000" b="0" spc="-15" dirty="0">
                <a:latin typeface="Calibri"/>
                <a:cs typeface="Calibri"/>
              </a:rPr>
              <a:t>Internet </a:t>
            </a:r>
            <a:r>
              <a:rPr sz="4000" b="0" spc="-10" dirty="0">
                <a:latin typeface="Calibri"/>
                <a:cs typeface="Calibri"/>
              </a:rPr>
              <a:t>of  </a:t>
            </a:r>
            <a:r>
              <a:rPr sz="4000" b="0" i="0" spc="-10" dirty="0">
                <a:latin typeface="Calibri"/>
                <a:cs typeface="Calibri"/>
              </a:rPr>
              <a:t>Things</a:t>
            </a:r>
            <a:r>
              <a:rPr sz="4000" b="0" i="0" spc="20" dirty="0">
                <a:latin typeface="Calibri"/>
                <a:cs typeface="Calibri"/>
              </a:rPr>
              <a:t> </a:t>
            </a:r>
            <a:r>
              <a:rPr sz="4000" b="0" i="0" spc="-30" dirty="0">
                <a:latin typeface="Calibri"/>
                <a:cs typeface="Calibri"/>
              </a:rPr>
              <a:t>(IOT)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02739" y="1403350"/>
            <a:ext cx="8784590" cy="51898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ts val="2375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Increasing </a:t>
            </a:r>
            <a:r>
              <a:rPr sz="2200" spc="-15" dirty="0">
                <a:solidFill>
                  <a:prstClr val="black"/>
                </a:solidFill>
                <a:latin typeface="Calibri"/>
                <a:cs typeface="Calibri"/>
              </a:rPr>
              <a:t>growth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of </a:t>
            </a:r>
            <a:r>
              <a:rPr sz="2200" spc="-15" dirty="0">
                <a:solidFill>
                  <a:prstClr val="black"/>
                </a:solidFill>
                <a:latin typeface="Calibri"/>
                <a:cs typeface="Calibri"/>
              </a:rPr>
              <a:t>internet-connected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devices </a:t>
            </a:r>
            <a:r>
              <a:rPr sz="2200" spc="-15" dirty="0">
                <a:solidFill>
                  <a:prstClr val="black"/>
                </a:solidFill>
                <a:latin typeface="Calibri"/>
                <a:cs typeface="Calibri"/>
              </a:rPr>
              <a:t>can produce</a:t>
            </a:r>
            <a:r>
              <a:rPr sz="2200" spc="15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energy</a:t>
            </a:r>
            <a:endParaRPr sz="2200">
              <a:solidFill>
                <a:prstClr val="black"/>
              </a:solidFill>
              <a:latin typeface="Calibri"/>
              <a:cs typeface="Calibri"/>
            </a:endParaRPr>
          </a:p>
          <a:p>
            <a:pPr marL="355600">
              <a:lnSpc>
                <a:spcPts val="2375"/>
              </a:lnSpc>
            </a:pPr>
            <a:r>
              <a:rPr sz="2200" spc="-25" dirty="0">
                <a:solidFill>
                  <a:prstClr val="black"/>
                </a:solidFill>
                <a:latin typeface="Calibri"/>
                <a:cs typeface="Calibri"/>
              </a:rPr>
              <a:t>efficiency,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demand response, and </a:t>
            </a:r>
            <a:r>
              <a:rPr sz="2200" spc="-20" dirty="0">
                <a:solidFill>
                  <a:prstClr val="black"/>
                </a:solidFill>
                <a:latin typeface="Calibri"/>
                <a:cs typeface="Calibri"/>
              </a:rPr>
              <a:t>save</a:t>
            </a:r>
            <a:r>
              <a:rPr sz="2200" spc="4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200" spc="-20" dirty="0">
                <a:solidFill>
                  <a:prstClr val="black"/>
                </a:solidFill>
                <a:latin typeface="Calibri"/>
                <a:cs typeface="Calibri"/>
              </a:rPr>
              <a:t>water</a:t>
            </a:r>
            <a:endParaRPr sz="2200">
              <a:solidFill>
                <a:prstClr val="black"/>
              </a:solidFill>
              <a:latin typeface="Calibri"/>
              <a:cs typeface="Calibri"/>
            </a:endParaRPr>
          </a:p>
          <a:p>
            <a:pPr>
              <a:spcBef>
                <a:spcPts val="55"/>
              </a:spcBef>
            </a:pPr>
            <a:endParaRPr sz="2550">
              <a:solidFill>
                <a:prstClr val="black"/>
              </a:solidFill>
              <a:latin typeface="Calibri"/>
              <a:cs typeface="Calibri"/>
            </a:endParaRPr>
          </a:p>
          <a:p>
            <a:pPr marL="355600" marR="59690" indent="-342900">
              <a:lnSpc>
                <a:spcPct val="8000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Demand response </a:t>
            </a:r>
            <a:r>
              <a:rPr sz="2200" spc="-15" dirty="0">
                <a:solidFill>
                  <a:prstClr val="black"/>
                </a:solidFill>
                <a:latin typeface="Calibri"/>
                <a:cs typeface="Calibri"/>
              </a:rPr>
              <a:t>can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be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critical </a:t>
            </a:r>
            <a:r>
              <a:rPr sz="2200" spc="-20" dirty="0">
                <a:solidFill>
                  <a:prstClr val="black"/>
                </a:solidFill>
                <a:latin typeface="Calibri"/>
                <a:cs typeface="Calibri"/>
              </a:rPr>
              <a:t>to </a:t>
            </a:r>
            <a:r>
              <a:rPr sz="2200" spc="-15" dirty="0">
                <a:solidFill>
                  <a:prstClr val="black"/>
                </a:solidFill>
                <a:latin typeface="Calibri"/>
                <a:cs typeface="Calibri"/>
              </a:rPr>
              <a:t>staving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off </a:t>
            </a:r>
            <a:r>
              <a:rPr sz="2200" spc="-15" dirty="0">
                <a:solidFill>
                  <a:prstClr val="black"/>
                </a:solidFill>
                <a:latin typeface="Calibri"/>
                <a:cs typeface="Calibri"/>
              </a:rPr>
              <a:t>blackouts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when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energy  resources are </a:t>
            </a:r>
            <a:r>
              <a:rPr sz="2200" spc="-60" dirty="0">
                <a:solidFill>
                  <a:prstClr val="black"/>
                </a:solidFill>
                <a:latin typeface="Calibri"/>
                <a:cs typeface="Calibri"/>
              </a:rPr>
              <a:t>low,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such </a:t>
            </a:r>
            <a:r>
              <a:rPr sz="2200" dirty="0">
                <a:solidFill>
                  <a:prstClr val="black"/>
                </a:solidFill>
                <a:latin typeface="Calibri"/>
                <a:cs typeface="Calibri"/>
              </a:rPr>
              <a:t>as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due </a:t>
            </a:r>
            <a:r>
              <a:rPr sz="2200" spc="-15" dirty="0">
                <a:solidFill>
                  <a:prstClr val="black"/>
                </a:solidFill>
                <a:latin typeface="Calibri"/>
                <a:cs typeface="Calibri"/>
              </a:rPr>
              <a:t>to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the Aliso </a:t>
            </a:r>
            <a:r>
              <a:rPr sz="2200" spc="-15" dirty="0">
                <a:solidFill>
                  <a:prstClr val="black"/>
                </a:solidFill>
                <a:latin typeface="Calibri"/>
                <a:cs typeface="Calibri"/>
              </a:rPr>
              <a:t>Canyon </a:t>
            </a:r>
            <a:r>
              <a:rPr sz="2200" spc="-20" dirty="0">
                <a:solidFill>
                  <a:prstClr val="black"/>
                </a:solidFill>
                <a:latin typeface="Calibri"/>
                <a:cs typeface="Calibri"/>
              </a:rPr>
              <a:t>gas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field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issues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that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led  </a:t>
            </a:r>
            <a:r>
              <a:rPr sz="2200" spc="-20" dirty="0">
                <a:solidFill>
                  <a:prstClr val="black"/>
                </a:solidFill>
                <a:latin typeface="Calibri"/>
                <a:cs typeface="Calibri"/>
              </a:rPr>
              <a:t>to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a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shortfall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of </a:t>
            </a:r>
            <a:r>
              <a:rPr sz="2200" spc="-15" dirty="0">
                <a:solidFill>
                  <a:prstClr val="black"/>
                </a:solidFill>
                <a:latin typeface="Calibri"/>
                <a:cs typeface="Calibri"/>
              </a:rPr>
              <a:t>natural </a:t>
            </a:r>
            <a:r>
              <a:rPr sz="2200" spc="-20" dirty="0">
                <a:solidFill>
                  <a:prstClr val="black"/>
                </a:solidFill>
                <a:latin typeface="Calibri"/>
                <a:cs typeface="Calibri"/>
              </a:rPr>
              <a:t>gas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availability </a:t>
            </a:r>
            <a:r>
              <a:rPr sz="2200" spc="-20" dirty="0">
                <a:solidFill>
                  <a:prstClr val="black"/>
                </a:solidFill>
                <a:latin typeface="Calibri"/>
                <a:cs typeface="Calibri"/>
              </a:rPr>
              <a:t>to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run </a:t>
            </a:r>
            <a:r>
              <a:rPr sz="2200" spc="-15" dirty="0">
                <a:solidFill>
                  <a:prstClr val="black"/>
                </a:solidFill>
                <a:latin typeface="Calibri"/>
                <a:cs typeface="Calibri"/>
              </a:rPr>
              <a:t>power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plants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in the Los 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Angeles</a:t>
            </a:r>
            <a:r>
              <a:rPr sz="2200" spc="2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area</a:t>
            </a:r>
            <a:endParaRPr sz="2200">
              <a:solidFill>
                <a:prstClr val="black"/>
              </a:solidFill>
              <a:latin typeface="Calibri"/>
              <a:cs typeface="Calibri"/>
            </a:endParaRPr>
          </a:p>
          <a:p>
            <a:pPr>
              <a:spcBef>
                <a:spcPts val="40"/>
              </a:spcBef>
              <a:buFont typeface="Arial"/>
              <a:buChar char="•"/>
            </a:pPr>
            <a:endParaRPr sz="2550">
              <a:solidFill>
                <a:prstClr val="black"/>
              </a:solidFill>
              <a:latin typeface="Calibri"/>
              <a:cs typeface="Calibri"/>
            </a:endParaRPr>
          </a:p>
          <a:p>
            <a:pPr marL="355600" marR="513080" indent="-342900">
              <a:lnSpc>
                <a:spcPts val="211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California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Utilities in 2016 </a:t>
            </a:r>
            <a:r>
              <a:rPr sz="2200" spc="-15" dirty="0">
                <a:solidFill>
                  <a:prstClr val="black"/>
                </a:solidFill>
                <a:latin typeface="Calibri"/>
                <a:cs typeface="Calibri"/>
              </a:rPr>
              <a:t>were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able </a:t>
            </a:r>
            <a:r>
              <a:rPr sz="2200" spc="-20" dirty="0">
                <a:solidFill>
                  <a:prstClr val="black"/>
                </a:solidFill>
                <a:latin typeface="Calibri"/>
                <a:cs typeface="Calibri"/>
              </a:rPr>
              <a:t>to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send signals </a:t>
            </a:r>
            <a:r>
              <a:rPr sz="2200" spc="-20" dirty="0">
                <a:solidFill>
                  <a:prstClr val="black"/>
                </a:solidFill>
                <a:latin typeface="Calibri"/>
                <a:cs typeface="Calibri"/>
              </a:rPr>
              <a:t>to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Air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Conditioner  </a:t>
            </a:r>
            <a:r>
              <a:rPr sz="2200" spc="-15" dirty="0">
                <a:solidFill>
                  <a:prstClr val="black"/>
                </a:solidFill>
                <a:latin typeface="Calibri"/>
                <a:cs typeface="Calibri"/>
              </a:rPr>
              <a:t>compressors </a:t>
            </a:r>
            <a:r>
              <a:rPr sz="2200" spc="-20" dirty="0">
                <a:solidFill>
                  <a:prstClr val="black"/>
                </a:solidFill>
                <a:latin typeface="Calibri"/>
                <a:cs typeface="Calibri"/>
              </a:rPr>
              <a:t>to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slow down by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50% of turn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off </a:t>
            </a:r>
            <a:r>
              <a:rPr sz="2200" spc="-20" dirty="0">
                <a:solidFill>
                  <a:prstClr val="black"/>
                </a:solidFill>
                <a:latin typeface="Calibri"/>
                <a:cs typeface="Calibri"/>
              </a:rPr>
              <a:t>to save </a:t>
            </a:r>
            <a:r>
              <a:rPr sz="2200" spc="-35" dirty="0">
                <a:solidFill>
                  <a:prstClr val="black"/>
                </a:solidFill>
                <a:latin typeface="Calibri"/>
                <a:cs typeface="Calibri"/>
              </a:rPr>
              <a:t>energy, </a:t>
            </a:r>
            <a:r>
              <a:rPr sz="2200" spc="-20" dirty="0">
                <a:solidFill>
                  <a:prstClr val="black"/>
                </a:solidFill>
                <a:latin typeface="Calibri"/>
                <a:cs typeface="Calibri"/>
              </a:rPr>
              <a:t>for 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households </a:t>
            </a:r>
            <a:r>
              <a:rPr sz="2200" spc="-15" dirty="0">
                <a:solidFill>
                  <a:prstClr val="black"/>
                </a:solidFill>
                <a:latin typeface="Calibri"/>
                <a:cs typeface="Calibri"/>
              </a:rPr>
              <a:t>that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opted </a:t>
            </a:r>
            <a:r>
              <a:rPr sz="2200" spc="-20" dirty="0">
                <a:solidFill>
                  <a:prstClr val="black"/>
                </a:solidFill>
                <a:latin typeface="Calibri"/>
                <a:cs typeface="Calibri"/>
              </a:rPr>
              <a:t>into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the</a:t>
            </a:r>
            <a:r>
              <a:rPr sz="2200" spc="5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200" spc="-15" dirty="0">
                <a:solidFill>
                  <a:prstClr val="black"/>
                </a:solidFill>
                <a:latin typeface="Calibri"/>
                <a:cs typeface="Calibri"/>
              </a:rPr>
              <a:t>program</a:t>
            </a:r>
            <a:endParaRPr sz="2200">
              <a:solidFill>
                <a:prstClr val="black"/>
              </a:solidFill>
              <a:latin typeface="Calibri"/>
              <a:cs typeface="Calibri"/>
            </a:endParaRPr>
          </a:p>
          <a:p>
            <a:pPr>
              <a:spcBef>
                <a:spcPts val="40"/>
              </a:spcBef>
              <a:buFont typeface="Arial"/>
              <a:buChar char="•"/>
            </a:pPr>
            <a:endParaRPr sz="2150">
              <a:solidFill>
                <a:prstClr val="black"/>
              </a:solidFill>
              <a:latin typeface="Calibri"/>
              <a:cs typeface="Calibri"/>
            </a:endParaRPr>
          </a:p>
          <a:p>
            <a:pPr marL="355600" indent="-342900"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15" dirty="0">
                <a:solidFill>
                  <a:prstClr val="black"/>
                </a:solidFill>
                <a:latin typeface="Calibri"/>
                <a:cs typeface="Calibri"/>
              </a:rPr>
              <a:t>Saved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300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MW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of </a:t>
            </a:r>
            <a:r>
              <a:rPr sz="2200" spc="-20" dirty="0">
                <a:solidFill>
                  <a:prstClr val="black"/>
                </a:solidFill>
                <a:latin typeface="Calibri"/>
                <a:cs typeface="Calibri"/>
              </a:rPr>
              <a:t>Power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on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demand, equivalent </a:t>
            </a:r>
            <a:r>
              <a:rPr sz="2200" spc="-20" dirty="0">
                <a:solidFill>
                  <a:prstClr val="black"/>
                </a:solidFill>
                <a:latin typeface="Calibri"/>
                <a:cs typeface="Calibri"/>
              </a:rPr>
              <a:t>to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an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Energy </a:t>
            </a:r>
            <a:r>
              <a:rPr sz="2200" spc="-25" dirty="0">
                <a:solidFill>
                  <a:prstClr val="black"/>
                </a:solidFill>
                <a:latin typeface="Calibri"/>
                <a:cs typeface="Calibri"/>
              </a:rPr>
              <a:t>Peaker</a:t>
            </a:r>
            <a:r>
              <a:rPr sz="2200" spc="19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Plant</a:t>
            </a:r>
            <a:endParaRPr sz="2200">
              <a:solidFill>
                <a:prstClr val="black"/>
              </a:solidFill>
              <a:latin typeface="Calibri"/>
              <a:cs typeface="Calibri"/>
            </a:endParaRPr>
          </a:p>
          <a:p>
            <a:pPr>
              <a:spcBef>
                <a:spcPts val="55"/>
              </a:spcBef>
              <a:buFont typeface="Arial"/>
              <a:buChar char="•"/>
            </a:pPr>
            <a:endParaRPr sz="2550">
              <a:solidFill>
                <a:prstClr val="black"/>
              </a:solidFill>
              <a:latin typeface="Calibri"/>
              <a:cs typeface="Calibri"/>
            </a:endParaRPr>
          </a:p>
          <a:p>
            <a:pPr marL="355600" marR="179705" indent="-342900">
              <a:lnSpc>
                <a:spcPct val="8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The </a:t>
            </a:r>
            <a:r>
              <a:rPr sz="2200" spc="-15" dirty="0">
                <a:solidFill>
                  <a:prstClr val="black"/>
                </a:solidFill>
                <a:latin typeface="Calibri"/>
                <a:cs typeface="Calibri"/>
              </a:rPr>
              <a:t>Communications/Water/Energy </a:t>
            </a:r>
            <a:r>
              <a:rPr sz="2200" spc="-20" dirty="0">
                <a:solidFill>
                  <a:prstClr val="black"/>
                </a:solidFill>
                <a:latin typeface="Calibri"/>
                <a:cs typeface="Calibri"/>
              </a:rPr>
              <a:t>Nexus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Increases </a:t>
            </a:r>
            <a:r>
              <a:rPr sz="2200" spc="-20" dirty="0">
                <a:solidFill>
                  <a:prstClr val="black"/>
                </a:solidFill>
                <a:latin typeface="Calibri"/>
                <a:cs typeface="Calibri"/>
              </a:rPr>
              <a:t>Visibility, Reliability, 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Dispatchability </a:t>
            </a:r>
            <a:r>
              <a:rPr sz="2200" spc="-20" dirty="0">
                <a:solidFill>
                  <a:prstClr val="black"/>
                </a:solidFill>
                <a:latin typeface="Calibri"/>
                <a:cs typeface="Calibri"/>
              </a:rPr>
              <a:t>to </a:t>
            </a:r>
            <a:r>
              <a:rPr sz="2200" spc="-15" dirty="0">
                <a:solidFill>
                  <a:prstClr val="black"/>
                </a:solidFill>
                <a:latin typeface="Calibri"/>
                <a:cs typeface="Calibri"/>
              </a:rPr>
              <a:t>Promote </a:t>
            </a:r>
            <a:r>
              <a:rPr sz="2200" dirty="0">
                <a:solidFill>
                  <a:prstClr val="black"/>
                </a:solidFill>
                <a:latin typeface="Calibri"/>
                <a:cs typeface="Calibri"/>
              </a:rPr>
              <a:t>Service </a:t>
            </a:r>
            <a:r>
              <a:rPr sz="2200" spc="-20" dirty="0">
                <a:solidFill>
                  <a:prstClr val="black"/>
                </a:solidFill>
                <a:latin typeface="Calibri"/>
                <a:cs typeface="Calibri"/>
              </a:rPr>
              <a:t>Reliability, </a:t>
            </a:r>
            <a:r>
              <a:rPr sz="2200" spc="-40" dirty="0">
                <a:solidFill>
                  <a:prstClr val="black"/>
                </a:solidFill>
                <a:latin typeface="Calibri"/>
                <a:cs typeface="Calibri"/>
              </a:rPr>
              <a:t>Safety,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and </a:t>
            </a:r>
            <a:r>
              <a:rPr sz="2200" spc="-15" dirty="0">
                <a:solidFill>
                  <a:prstClr val="black"/>
                </a:solidFill>
                <a:latin typeface="Calibri"/>
                <a:cs typeface="Calibri"/>
              </a:rPr>
              <a:t>Just 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and  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Reasonable</a:t>
            </a:r>
            <a:r>
              <a:rPr sz="2200" spc="-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200" spc="-15" dirty="0">
                <a:solidFill>
                  <a:prstClr val="black"/>
                </a:solidFill>
                <a:latin typeface="Calibri"/>
                <a:cs typeface="Calibri"/>
              </a:rPr>
              <a:t>Rates</a:t>
            </a:r>
            <a:endParaRPr sz="22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903459" y="728022"/>
            <a:ext cx="967740" cy="995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0540" y="94997"/>
            <a:ext cx="11578064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034665" marR="5080" indent="-2891790">
              <a:spcBef>
                <a:spcPts val="105"/>
              </a:spcBef>
            </a:pPr>
            <a:r>
              <a:rPr dirty="0"/>
              <a:t>Engage People to Develop Policy and</a:t>
            </a:r>
            <a:r>
              <a:rPr spc="-95" dirty="0"/>
              <a:t> </a:t>
            </a:r>
            <a:r>
              <a:rPr spc="-5" dirty="0"/>
              <a:t>Promote  Sustainability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602740" y="857478"/>
            <a:ext cx="8974455" cy="1732914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5600" indent="-342900">
              <a:spcBef>
                <a:spcPts val="5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i="1" spc="-5" dirty="0">
                <a:solidFill>
                  <a:prstClr val="black"/>
                </a:solidFill>
                <a:latin typeface="Calibri"/>
                <a:cs typeface="Calibri"/>
              </a:rPr>
              <a:t>Public Engagement </a:t>
            </a:r>
            <a:r>
              <a:rPr sz="2000" i="1" dirty="0">
                <a:solidFill>
                  <a:prstClr val="black"/>
                </a:solidFill>
                <a:latin typeface="Calibri"/>
                <a:cs typeface="Calibri"/>
              </a:rPr>
              <a:t>is </a:t>
            </a:r>
            <a:r>
              <a:rPr sz="2000" i="1" spc="-5" dirty="0">
                <a:solidFill>
                  <a:prstClr val="black"/>
                </a:solidFill>
                <a:latin typeface="Calibri"/>
                <a:cs typeface="Calibri"/>
              </a:rPr>
              <a:t>Critical </a:t>
            </a:r>
            <a:r>
              <a:rPr sz="2000" i="1" spc="-15" dirty="0">
                <a:solidFill>
                  <a:prstClr val="black"/>
                </a:solidFill>
                <a:latin typeface="Calibri"/>
                <a:cs typeface="Calibri"/>
              </a:rPr>
              <a:t>to </a:t>
            </a:r>
            <a:r>
              <a:rPr sz="2000" i="1" spc="-25" dirty="0">
                <a:solidFill>
                  <a:prstClr val="black"/>
                </a:solidFill>
                <a:latin typeface="Calibri"/>
                <a:cs typeface="Calibri"/>
              </a:rPr>
              <a:t>Water </a:t>
            </a:r>
            <a:r>
              <a:rPr sz="2000" i="1" spc="-5" dirty="0">
                <a:solidFill>
                  <a:prstClr val="black"/>
                </a:solidFill>
                <a:latin typeface="Calibri"/>
                <a:cs typeface="Calibri"/>
              </a:rPr>
              <a:t>and Energy</a:t>
            </a:r>
            <a:r>
              <a:rPr sz="2000" i="1" spc="-3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0" i="1" spc="-5" dirty="0">
                <a:solidFill>
                  <a:prstClr val="black"/>
                </a:solidFill>
                <a:latin typeface="Calibri"/>
                <a:cs typeface="Calibri"/>
              </a:rPr>
              <a:t>Conservation</a:t>
            </a:r>
            <a:endParaRPr sz="2000">
              <a:solidFill>
                <a:prstClr val="black"/>
              </a:solidFill>
              <a:latin typeface="Calibri"/>
              <a:cs typeface="Calibri"/>
            </a:endParaRPr>
          </a:p>
          <a:p>
            <a:pPr marL="355600" indent="-342900">
              <a:spcBef>
                <a:spcPts val="4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i="1" spc="-5" dirty="0">
                <a:solidFill>
                  <a:prstClr val="black"/>
                </a:solidFill>
                <a:latin typeface="Calibri"/>
                <a:cs typeface="Calibri"/>
              </a:rPr>
              <a:t>Regulatory Leadership </a:t>
            </a:r>
            <a:r>
              <a:rPr sz="2000" i="1" spc="-10" dirty="0">
                <a:solidFill>
                  <a:prstClr val="black"/>
                </a:solidFill>
                <a:latin typeface="Calibri"/>
                <a:cs typeface="Calibri"/>
              </a:rPr>
              <a:t>can </a:t>
            </a:r>
            <a:r>
              <a:rPr sz="2000" i="1" spc="-5" dirty="0">
                <a:solidFill>
                  <a:prstClr val="black"/>
                </a:solidFill>
                <a:latin typeface="Calibri"/>
                <a:cs typeface="Calibri"/>
              </a:rPr>
              <a:t>Create New Opportunities </a:t>
            </a:r>
            <a:r>
              <a:rPr sz="2000" i="1" spc="-15" dirty="0">
                <a:solidFill>
                  <a:prstClr val="black"/>
                </a:solidFill>
                <a:latin typeface="Calibri"/>
                <a:cs typeface="Calibri"/>
              </a:rPr>
              <a:t>to </a:t>
            </a:r>
            <a:r>
              <a:rPr sz="2000" i="1" dirty="0">
                <a:solidFill>
                  <a:prstClr val="black"/>
                </a:solidFill>
                <a:latin typeface="Calibri"/>
                <a:cs typeface="Calibri"/>
              </a:rPr>
              <a:t>Address the</a:t>
            </a:r>
            <a:r>
              <a:rPr sz="2000" i="1" spc="-5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0" i="1" spc="-15" dirty="0">
                <a:solidFill>
                  <a:prstClr val="black"/>
                </a:solidFill>
                <a:latin typeface="Calibri"/>
                <a:cs typeface="Calibri"/>
              </a:rPr>
              <a:t>Water/Energy</a:t>
            </a:r>
            <a:endParaRPr sz="2000">
              <a:solidFill>
                <a:prstClr val="black"/>
              </a:solidFill>
              <a:latin typeface="Calibri"/>
              <a:cs typeface="Calibri"/>
            </a:endParaRPr>
          </a:p>
          <a:p>
            <a:pPr marL="355600"/>
            <a:r>
              <a:rPr sz="2000" i="1" spc="-15" dirty="0">
                <a:solidFill>
                  <a:prstClr val="black"/>
                </a:solidFill>
                <a:latin typeface="Calibri"/>
                <a:cs typeface="Calibri"/>
              </a:rPr>
              <a:t>Nexus </a:t>
            </a:r>
            <a:r>
              <a:rPr sz="2000" i="1" dirty="0">
                <a:solidFill>
                  <a:prstClr val="black"/>
                </a:solidFill>
                <a:latin typeface="Calibri"/>
                <a:cs typeface="Calibri"/>
              </a:rPr>
              <a:t>in a </a:t>
            </a:r>
            <a:r>
              <a:rPr sz="2000" i="1" spc="-5" dirty="0">
                <a:solidFill>
                  <a:prstClr val="black"/>
                </a:solidFill>
                <a:latin typeface="Calibri"/>
                <a:cs typeface="Calibri"/>
              </a:rPr>
              <a:t>Changing</a:t>
            </a:r>
            <a:r>
              <a:rPr sz="2000" i="1" spc="-8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0" i="1" spc="-5" dirty="0">
                <a:solidFill>
                  <a:prstClr val="black"/>
                </a:solidFill>
                <a:latin typeface="Calibri"/>
                <a:cs typeface="Calibri"/>
              </a:rPr>
              <a:t>Climate</a:t>
            </a:r>
            <a:endParaRPr sz="2000">
              <a:solidFill>
                <a:prstClr val="black"/>
              </a:solidFill>
              <a:latin typeface="Calibri"/>
              <a:cs typeface="Calibri"/>
            </a:endParaRPr>
          </a:p>
          <a:p>
            <a:pPr marL="355600" marR="5080" indent="-342900">
              <a:spcBef>
                <a:spcPts val="4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i="1" spc="-5" dirty="0">
                <a:solidFill>
                  <a:prstClr val="black"/>
                </a:solidFill>
                <a:latin typeface="Calibri"/>
                <a:cs typeface="Calibri"/>
              </a:rPr>
              <a:t>Innovation, Research, </a:t>
            </a:r>
            <a:r>
              <a:rPr sz="2000" i="1" spc="-10" dirty="0">
                <a:solidFill>
                  <a:prstClr val="black"/>
                </a:solidFill>
                <a:latin typeface="Calibri"/>
                <a:cs typeface="Calibri"/>
              </a:rPr>
              <a:t>Investment, </a:t>
            </a:r>
            <a:r>
              <a:rPr sz="2000" i="1" dirty="0">
                <a:solidFill>
                  <a:prstClr val="black"/>
                </a:solidFill>
                <a:latin typeface="Calibri"/>
                <a:cs typeface="Calibri"/>
              </a:rPr>
              <a:t>Business, </a:t>
            </a:r>
            <a:r>
              <a:rPr sz="2000" i="1" spc="-5" dirty="0">
                <a:solidFill>
                  <a:prstClr val="black"/>
                </a:solidFill>
                <a:latin typeface="Calibri"/>
                <a:cs typeface="Calibri"/>
              </a:rPr>
              <a:t>Academic, Government and Community  Leadership are needed </a:t>
            </a:r>
            <a:r>
              <a:rPr sz="2000" i="1" spc="-15" dirty="0">
                <a:solidFill>
                  <a:prstClr val="black"/>
                </a:solidFill>
                <a:latin typeface="Calibri"/>
                <a:cs typeface="Calibri"/>
              </a:rPr>
              <a:t>to </a:t>
            </a:r>
            <a:r>
              <a:rPr sz="2000" i="1" spc="-5" dirty="0">
                <a:solidFill>
                  <a:prstClr val="black"/>
                </a:solidFill>
                <a:latin typeface="Calibri"/>
                <a:cs typeface="Calibri"/>
              </a:rPr>
              <a:t>address </a:t>
            </a:r>
            <a:r>
              <a:rPr sz="2000" i="1" dirty="0">
                <a:solidFill>
                  <a:prstClr val="black"/>
                </a:solidFill>
                <a:latin typeface="Calibri"/>
                <a:cs typeface="Calibri"/>
              </a:rPr>
              <a:t>the </a:t>
            </a:r>
            <a:r>
              <a:rPr sz="2000" i="1" spc="-5" dirty="0">
                <a:solidFill>
                  <a:prstClr val="black"/>
                </a:solidFill>
                <a:latin typeface="Calibri"/>
                <a:cs typeface="Calibri"/>
              </a:rPr>
              <a:t>water/energy</a:t>
            </a:r>
            <a:r>
              <a:rPr sz="2000" i="1" spc="-15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0" i="1" spc="-15" dirty="0">
                <a:solidFill>
                  <a:prstClr val="black"/>
                </a:solidFill>
                <a:latin typeface="Calibri"/>
                <a:cs typeface="Calibri"/>
              </a:rPr>
              <a:t>nexus</a:t>
            </a:r>
            <a:endParaRPr sz="20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51212" y="6427114"/>
            <a:ext cx="18097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18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048505" y="2762250"/>
            <a:ext cx="1880870" cy="1880870"/>
          </a:xfrm>
          <a:custGeom>
            <a:avLst/>
            <a:gdLst/>
            <a:ahLst/>
            <a:cxnLst/>
            <a:rect l="l" t="t" r="r" b="b"/>
            <a:pathLst>
              <a:path w="1880870" h="1880870">
                <a:moveTo>
                  <a:pt x="1880616" y="0"/>
                </a:moveTo>
                <a:lnTo>
                  <a:pt x="1832077" y="614"/>
                </a:lnTo>
                <a:lnTo>
                  <a:pt x="1783842" y="2447"/>
                </a:lnTo>
                <a:lnTo>
                  <a:pt x="1735924" y="5483"/>
                </a:lnTo>
                <a:lnTo>
                  <a:pt x="1688338" y="9709"/>
                </a:lnTo>
                <a:lnTo>
                  <a:pt x="1641100" y="15109"/>
                </a:lnTo>
                <a:lnTo>
                  <a:pt x="1594223" y="21669"/>
                </a:lnTo>
                <a:lnTo>
                  <a:pt x="1547723" y="29374"/>
                </a:lnTo>
                <a:lnTo>
                  <a:pt x="1501614" y="38208"/>
                </a:lnTo>
                <a:lnTo>
                  <a:pt x="1455912" y="48158"/>
                </a:lnTo>
                <a:lnTo>
                  <a:pt x="1410630" y="59208"/>
                </a:lnTo>
                <a:lnTo>
                  <a:pt x="1365784" y="71344"/>
                </a:lnTo>
                <a:lnTo>
                  <a:pt x="1321389" y="84551"/>
                </a:lnTo>
                <a:lnTo>
                  <a:pt x="1277459" y="98814"/>
                </a:lnTo>
                <a:lnTo>
                  <a:pt x="1234008" y="114118"/>
                </a:lnTo>
                <a:lnTo>
                  <a:pt x="1191053" y="130449"/>
                </a:lnTo>
                <a:lnTo>
                  <a:pt x="1148607" y="147792"/>
                </a:lnTo>
                <a:lnTo>
                  <a:pt x="1106686" y="166132"/>
                </a:lnTo>
                <a:lnTo>
                  <a:pt x="1065304" y="185454"/>
                </a:lnTo>
                <a:lnTo>
                  <a:pt x="1024475" y="205743"/>
                </a:lnTo>
                <a:lnTo>
                  <a:pt x="984215" y="226986"/>
                </a:lnTo>
                <a:lnTo>
                  <a:pt x="944539" y="249166"/>
                </a:lnTo>
                <a:lnTo>
                  <a:pt x="905461" y="272269"/>
                </a:lnTo>
                <a:lnTo>
                  <a:pt x="866996" y="296281"/>
                </a:lnTo>
                <a:lnTo>
                  <a:pt x="829158" y="321187"/>
                </a:lnTo>
                <a:lnTo>
                  <a:pt x="791963" y="346971"/>
                </a:lnTo>
                <a:lnTo>
                  <a:pt x="755426" y="373620"/>
                </a:lnTo>
                <a:lnTo>
                  <a:pt x="719560" y="401118"/>
                </a:lnTo>
                <a:lnTo>
                  <a:pt x="684381" y="429450"/>
                </a:lnTo>
                <a:lnTo>
                  <a:pt x="649904" y="458603"/>
                </a:lnTo>
                <a:lnTo>
                  <a:pt x="616143" y="488560"/>
                </a:lnTo>
                <a:lnTo>
                  <a:pt x="583114" y="519307"/>
                </a:lnTo>
                <a:lnTo>
                  <a:pt x="550830" y="550830"/>
                </a:lnTo>
                <a:lnTo>
                  <a:pt x="519307" y="583114"/>
                </a:lnTo>
                <a:lnTo>
                  <a:pt x="488560" y="616143"/>
                </a:lnTo>
                <a:lnTo>
                  <a:pt x="458603" y="649904"/>
                </a:lnTo>
                <a:lnTo>
                  <a:pt x="429450" y="684381"/>
                </a:lnTo>
                <a:lnTo>
                  <a:pt x="401118" y="719560"/>
                </a:lnTo>
                <a:lnTo>
                  <a:pt x="373620" y="755426"/>
                </a:lnTo>
                <a:lnTo>
                  <a:pt x="346971" y="791963"/>
                </a:lnTo>
                <a:lnTo>
                  <a:pt x="321187" y="829158"/>
                </a:lnTo>
                <a:lnTo>
                  <a:pt x="296281" y="866996"/>
                </a:lnTo>
                <a:lnTo>
                  <a:pt x="272269" y="905461"/>
                </a:lnTo>
                <a:lnTo>
                  <a:pt x="249166" y="944539"/>
                </a:lnTo>
                <a:lnTo>
                  <a:pt x="226986" y="984215"/>
                </a:lnTo>
                <a:lnTo>
                  <a:pt x="205743" y="1024475"/>
                </a:lnTo>
                <a:lnTo>
                  <a:pt x="185454" y="1065304"/>
                </a:lnTo>
                <a:lnTo>
                  <a:pt x="166132" y="1106686"/>
                </a:lnTo>
                <a:lnTo>
                  <a:pt x="147792" y="1148607"/>
                </a:lnTo>
                <a:lnTo>
                  <a:pt x="130449" y="1191053"/>
                </a:lnTo>
                <a:lnTo>
                  <a:pt x="114118" y="1234008"/>
                </a:lnTo>
                <a:lnTo>
                  <a:pt x="98814" y="1277459"/>
                </a:lnTo>
                <a:lnTo>
                  <a:pt x="84551" y="1321389"/>
                </a:lnTo>
                <a:lnTo>
                  <a:pt x="71344" y="1365784"/>
                </a:lnTo>
                <a:lnTo>
                  <a:pt x="59208" y="1410630"/>
                </a:lnTo>
                <a:lnTo>
                  <a:pt x="48158" y="1455912"/>
                </a:lnTo>
                <a:lnTo>
                  <a:pt x="38208" y="1501614"/>
                </a:lnTo>
                <a:lnTo>
                  <a:pt x="29374" y="1547723"/>
                </a:lnTo>
                <a:lnTo>
                  <a:pt x="21669" y="1594223"/>
                </a:lnTo>
                <a:lnTo>
                  <a:pt x="15109" y="1641100"/>
                </a:lnTo>
                <a:lnTo>
                  <a:pt x="9709" y="1688338"/>
                </a:lnTo>
                <a:lnTo>
                  <a:pt x="5483" y="1735924"/>
                </a:lnTo>
                <a:lnTo>
                  <a:pt x="2447" y="1783842"/>
                </a:lnTo>
                <a:lnTo>
                  <a:pt x="614" y="1832077"/>
                </a:lnTo>
                <a:lnTo>
                  <a:pt x="0" y="1880616"/>
                </a:lnTo>
                <a:lnTo>
                  <a:pt x="1880616" y="1880616"/>
                </a:lnTo>
                <a:lnTo>
                  <a:pt x="1880616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048505" y="2762250"/>
            <a:ext cx="1880870" cy="1880870"/>
          </a:xfrm>
          <a:custGeom>
            <a:avLst/>
            <a:gdLst/>
            <a:ahLst/>
            <a:cxnLst/>
            <a:rect l="l" t="t" r="r" b="b"/>
            <a:pathLst>
              <a:path w="1880870" h="1880870">
                <a:moveTo>
                  <a:pt x="0" y="1880616"/>
                </a:moveTo>
                <a:lnTo>
                  <a:pt x="614" y="1832077"/>
                </a:lnTo>
                <a:lnTo>
                  <a:pt x="2447" y="1783842"/>
                </a:lnTo>
                <a:lnTo>
                  <a:pt x="5483" y="1735924"/>
                </a:lnTo>
                <a:lnTo>
                  <a:pt x="9709" y="1688338"/>
                </a:lnTo>
                <a:lnTo>
                  <a:pt x="15109" y="1641100"/>
                </a:lnTo>
                <a:lnTo>
                  <a:pt x="21669" y="1594223"/>
                </a:lnTo>
                <a:lnTo>
                  <a:pt x="29374" y="1547723"/>
                </a:lnTo>
                <a:lnTo>
                  <a:pt x="38208" y="1501614"/>
                </a:lnTo>
                <a:lnTo>
                  <a:pt x="48158" y="1455912"/>
                </a:lnTo>
                <a:lnTo>
                  <a:pt x="59208" y="1410630"/>
                </a:lnTo>
                <a:lnTo>
                  <a:pt x="71344" y="1365784"/>
                </a:lnTo>
                <a:lnTo>
                  <a:pt x="84551" y="1321389"/>
                </a:lnTo>
                <a:lnTo>
                  <a:pt x="98814" y="1277459"/>
                </a:lnTo>
                <a:lnTo>
                  <a:pt x="114118" y="1234008"/>
                </a:lnTo>
                <a:lnTo>
                  <a:pt x="130449" y="1191053"/>
                </a:lnTo>
                <a:lnTo>
                  <a:pt x="147792" y="1148607"/>
                </a:lnTo>
                <a:lnTo>
                  <a:pt x="166132" y="1106686"/>
                </a:lnTo>
                <a:lnTo>
                  <a:pt x="185454" y="1065304"/>
                </a:lnTo>
                <a:lnTo>
                  <a:pt x="205743" y="1024475"/>
                </a:lnTo>
                <a:lnTo>
                  <a:pt x="226986" y="984215"/>
                </a:lnTo>
                <a:lnTo>
                  <a:pt x="249166" y="944539"/>
                </a:lnTo>
                <a:lnTo>
                  <a:pt x="272269" y="905461"/>
                </a:lnTo>
                <a:lnTo>
                  <a:pt x="296281" y="866996"/>
                </a:lnTo>
                <a:lnTo>
                  <a:pt x="321187" y="829158"/>
                </a:lnTo>
                <a:lnTo>
                  <a:pt x="346971" y="791963"/>
                </a:lnTo>
                <a:lnTo>
                  <a:pt x="373620" y="755426"/>
                </a:lnTo>
                <a:lnTo>
                  <a:pt x="401118" y="719560"/>
                </a:lnTo>
                <a:lnTo>
                  <a:pt x="429450" y="684381"/>
                </a:lnTo>
                <a:lnTo>
                  <a:pt x="458603" y="649904"/>
                </a:lnTo>
                <a:lnTo>
                  <a:pt x="488560" y="616143"/>
                </a:lnTo>
                <a:lnTo>
                  <a:pt x="519307" y="583114"/>
                </a:lnTo>
                <a:lnTo>
                  <a:pt x="550830" y="550830"/>
                </a:lnTo>
                <a:lnTo>
                  <a:pt x="583114" y="519307"/>
                </a:lnTo>
                <a:lnTo>
                  <a:pt x="616143" y="488560"/>
                </a:lnTo>
                <a:lnTo>
                  <a:pt x="649904" y="458603"/>
                </a:lnTo>
                <a:lnTo>
                  <a:pt x="684381" y="429450"/>
                </a:lnTo>
                <a:lnTo>
                  <a:pt x="719560" y="401118"/>
                </a:lnTo>
                <a:lnTo>
                  <a:pt x="755426" y="373620"/>
                </a:lnTo>
                <a:lnTo>
                  <a:pt x="791963" y="346971"/>
                </a:lnTo>
                <a:lnTo>
                  <a:pt x="829158" y="321187"/>
                </a:lnTo>
                <a:lnTo>
                  <a:pt x="866996" y="296281"/>
                </a:lnTo>
                <a:lnTo>
                  <a:pt x="905461" y="272269"/>
                </a:lnTo>
                <a:lnTo>
                  <a:pt x="944539" y="249166"/>
                </a:lnTo>
                <a:lnTo>
                  <a:pt x="984215" y="226986"/>
                </a:lnTo>
                <a:lnTo>
                  <a:pt x="1024475" y="205743"/>
                </a:lnTo>
                <a:lnTo>
                  <a:pt x="1065304" y="185454"/>
                </a:lnTo>
                <a:lnTo>
                  <a:pt x="1106686" y="166132"/>
                </a:lnTo>
                <a:lnTo>
                  <a:pt x="1148607" y="147792"/>
                </a:lnTo>
                <a:lnTo>
                  <a:pt x="1191053" y="130449"/>
                </a:lnTo>
                <a:lnTo>
                  <a:pt x="1234008" y="114118"/>
                </a:lnTo>
                <a:lnTo>
                  <a:pt x="1277459" y="98814"/>
                </a:lnTo>
                <a:lnTo>
                  <a:pt x="1321389" y="84551"/>
                </a:lnTo>
                <a:lnTo>
                  <a:pt x="1365784" y="71344"/>
                </a:lnTo>
                <a:lnTo>
                  <a:pt x="1410630" y="59208"/>
                </a:lnTo>
                <a:lnTo>
                  <a:pt x="1455912" y="48158"/>
                </a:lnTo>
                <a:lnTo>
                  <a:pt x="1501614" y="38208"/>
                </a:lnTo>
                <a:lnTo>
                  <a:pt x="1547723" y="29374"/>
                </a:lnTo>
                <a:lnTo>
                  <a:pt x="1594223" y="21669"/>
                </a:lnTo>
                <a:lnTo>
                  <a:pt x="1641100" y="15109"/>
                </a:lnTo>
                <a:lnTo>
                  <a:pt x="1688338" y="9709"/>
                </a:lnTo>
                <a:lnTo>
                  <a:pt x="1735924" y="5483"/>
                </a:lnTo>
                <a:lnTo>
                  <a:pt x="1783842" y="2447"/>
                </a:lnTo>
                <a:lnTo>
                  <a:pt x="1832077" y="614"/>
                </a:lnTo>
                <a:lnTo>
                  <a:pt x="1880616" y="0"/>
                </a:lnTo>
                <a:lnTo>
                  <a:pt x="1880616" y="1880616"/>
                </a:lnTo>
                <a:lnTo>
                  <a:pt x="0" y="1880616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36974" y="3708858"/>
            <a:ext cx="1052195" cy="492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75" algn="ctr">
              <a:lnSpc>
                <a:spcPts val="1839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Public</a:t>
            </a:r>
            <a:endParaRPr sz="1600">
              <a:solidFill>
                <a:prstClr val="black"/>
              </a:solidFill>
              <a:latin typeface="Calibri"/>
              <a:cs typeface="Calibri"/>
            </a:endParaRPr>
          </a:p>
          <a:p>
            <a:pPr algn="ctr">
              <a:lnSpc>
                <a:spcPts val="1839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ag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endParaRPr sz="16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015990" y="2762250"/>
            <a:ext cx="1880870" cy="1880870"/>
          </a:xfrm>
          <a:custGeom>
            <a:avLst/>
            <a:gdLst/>
            <a:ahLst/>
            <a:cxnLst/>
            <a:rect l="l" t="t" r="r" b="b"/>
            <a:pathLst>
              <a:path w="1880870" h="1880870">
                <a:moveTo>
                  <a:pt x="0" y="0"/>
                </a:moveTo>
                <a:lnTo>
                  <a:pt x="0" y="1880616"/>
                </a:lnTo>
                <a:lnTo>
                  <a:pt x="1880615" y="1880616"/>
                </a:lnTo>
                <a:lnTo>
                  <a:pt x="1880001" y="1832077"/>
                </a:lnTo>
                <a:lnTo>
                  <a:pt x="1878168" y="1783842"/>
                </a:lnTo>
                <a:lnTo>
                  <a:pt x="1875132" y="1735924"/>
                </a:lnTo>
                <a:lnTo>
                  <a:pt x="1870906" y="1688338"/>
                </a:lnTo>
                <a:lnTo>
                  <a:pt x="1865506" y="1641100"/>
                </a:lnTo>
                <a:lnTo>
                  <a:pt x="1858946" y="1594223"/>
                </a:lnTo>
                <a:lnTo>
                  <a:pt x="1851241" y="1547723"/>
                </a:lnTo>
                <a:lnTo>
                  <a:pt x="1842407" y="1501614"/>
                </a:lnTo>
                <a:lnTo>
                  <a:pt x="1832457" y="1455912"/>
                </a:lnTo>
                <a:lnTo>
                  <a:pt x="1821407" y="1410630"/>
                </a:lnTo>
                <a:lnTo>
                  <a:pt x="1809271" y="1365784"/>
                </a:lnTo>
                <a:lnTo>
                  <a:pt x="1796064" y="1321389"/>
                </a:lnTo>
                <a:lnTo>
                  <a:pt x="1781801" y="1277459"/>
                </a:lnTo>
                <a:lnTo>
                  <a:pt x="1766497" y="1234008"/>
                </a:lnTo>
                <a:lnTo>
                  <a:pt x="1750166" y="1191053"/>
                </a:lnTo>
                <a:lnTo>
                  <a:pt x="1732823" y="1148607"/>
                </a:lnTo>
                <a:lnTo>
                  <a:pt x="1714483" y="1106686"/>
                </a:lnTo>
                <a:lnTo>
                  <a:pt x="1695161" y="1065304"/>
                </a:lnTo>
                <a:lnTo>
                  <a:pt x="1674872" y="1024475"/>
                </a:lnTo>
                <a:lnTo>
                  <a:pt x="1653629" y="984215"/>
                </a:lnTo>
                <a:lnTo>
                  <a:pt x="1631449" y="944539"/>
                </a:lnTo>
                <a:lnTo>
                  <a:pt x="1608346" y="905461"/>
                </a:lnTo>
                <a:lnTo>
                  <a:pt x="1584334" y="866996"/>
                </a:lnTo>
                <a:lnTo>
                  <a:pt x="1559428" y="829158"/>
                </a:lnTo>
                <a:lnTo>
                  <a:pt x="1533644" y="791963"/>
                </a:lnTo>
                <a:lnTo>
                  <a:pt x="1506995" y="755426"/>
                </a:lnTo>
                <a:lnTo>
                  <a:pt x="1479497" y="719560"/>
                </a:lnTo>
                <a:lnTo>
                  <a:pt x="1451165" y="684381"/>
                </a:lnTo>
                <a:lnTo>
                  <a:pt x="1422012" y="649904"/>
                </a:lnTo>
                <a:lnTo>
                  <a:pt x="1392055" y="616143"/>
                </a:lnTo>
                <a:lnTo>
                  <a:pt x="1361308" y="583114"/>
                </a:lnTo>
                <a:lnTo>
                  <a:pt x="1329785" y="550830"/>
                </a:lnTo>
                <a:lnTo>
                  <a:pt x="1297501" y="519307"/>
                </a:lnTo>
                <a:lnTo>
                  <a:pt x="1264472" y="488560"/>
                </a:lnTo>
                <a:lnTo>
                  <a:pt x="1230711" y="458603"/>
                </a:lnTo>
                <a:lnTo>
                  <a:pt x="1196234" y="429450"/>
                </a:lnTo>
                <a:lnTo>
                  <a:pt x="1161055" y="401118"/>
                </a:lnTo>
                <a:lnTo>
                  <a:pt x="1125189" y="373620"/>
                </a:lnTo>
                <a:lnTo>
                  <a:pt x="1088652" y="346971"/>
                </a:lnTo>
                <a:lnTo>
                  <a:pt x="1051457" y="321187"/>
                </a:lnTo>
                <a:lnTo>
                  <a:pt x="1013619" y="296281"/>
                </a:lnTo>
                <a:lnTo>
                  <a:pt x="975154" y="272269"/>
                </a:lnTo>
                <a:lnTo>
                  <a:pt x="936076" y="249166"/>
                </a:lnTo>
                <a:lnTo>
                  <a:pt x="896400" y="226986"/>
                </a:lnTo>
                <a:lnTo>
                  <a:pt x="856140" y="205743"/>
                </a:lnTo>
                <a:lnTo>
                  <a:pt x="815311" y="185454"/>
                </a:lnTo>
                <a:lnTo>
                  <a:pt x="773929" y="166132"/>
                </a:lnTo>
                <a:lnTo>
                  <a:pt x="732008" y="147792"/>
                </a:lnTo>
                <a:lnTo>
                  <a:pt x="689562" y="130449"/>
                </a:lnTo>
                <a:lnTo>
                  <a:pt x="646607" y="114118"/>
                </a:lnTo>
                <a:lnTo>
                  <a:pt x="603156" y="98814"/>
                </a:lnTo>
                <a:lnTo>
                  <a:pt x="559226" y="84551"/>
                </a:lnTo>
                <a:lnTo>
                  <a:pt x="514831" y="71344"/>
                </a:lnTo>
                <a:lnTo>
                  <a:pt x="469985" y="59208"/>
                </a:lnTo>
                <a:lnTo>
                  <a:pt x="424703" y="48158"/>
                </a:lnTo>
                <a:lnTo>
                  <a:pt x="379001" y="38208"/>
                </a:lnTo>
                <a:lnTo>
                  <a:pt x="332892" y="29374"/>
                </a:lnTo>
                <a:lnTo>
                  <a:pt x="286392" y="21669"/>
                </a:lnTo>
                <a:lnTo>
                  <a:pt x="239515" y="15109"/>
                </a:lnTo>
                <a:lnTo>
                  <a:pt x="192277" y="9709"/>
                </a:lnTo>
                <a:lnTo>
                  <a:pt x="144691" y="5483"/>
                </a:lnTo>
                <a:lnTo>
                  <a:pt x="96773" y="2447"/>
                </a:lnTo>
                <a:lnTo>
                  <a:pt x="48538" y="614"/>
                </a:lnTo>
                <a:lnTo>
                  <a:pt x="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015990" y="2762250"/>
            <a:ext cx="1880870" cy="1880870"/>
          </a:xfrm>
          <a:custGeom>
            <a:avLst/>
            <a:gdLst/>
            <a:ahLst/>
            <a:cxnLst/>
            <a:rect l="l" t="t" r="r" b="b"/>
            <a:pathLst>
              <a:path w="1880870" h="1880870">
                <a:moveTo>
                  <a:pt x="0" y="0"/>
                </a:moveTo>
                <a:lnTo>
                  <a:pt x="48538" y="614"/>
                </a:lnTo>
                <a:lnTo>
                  <a:pt x="96773" y="2447"/>
                </a:lnTo>
                <a:lnTo>
                  <a:pt x="144691" y="5483"/>
                </a:lnTo>
                <a:lnTo>
                  <a:pt x="192277" y="9709"/>
                </a:lnTo>
                <a:lnTo>
                  <a:pt x="239515" y="15109"/>
                </a:lnTo>
                <a:lnTo>
                  <a:pt x="286392" y="21669"/>
                </a:lnTo>
                <a:lnTo>
                  <a:pt x="332892" y="29374"/>
                </a:lnTo>
                <a:lnTo>
                  <a:pt x="379001" y="38208"/>
                </a:lnTo>
                <a:lnTo>
                  <a:pt x="424703" y="48158"/>
                </a:lnTo>
                <a:lnTo>
                  <a:pt x="469985" y="59208"/>
                </a:lnTo>
                <a:lnTo>
                  <a:pt x="514831" y="71344"/>
                </a:lnTo>
                <a:lnTo>
                  <a:pt x="559226" y="84551"/>
                </a:lnTo>
                <a:lnTo>
                  <a:pt x="603156" y="98814"/>
                </a:lnTo>
                <a:lnTo>
                  <a:pt x="646607" y="114118"/>
                </a:lnTo>
                <a:lnTo>
                  <a:pt x="689562" y="130449"/>
                </a:lnTo>
                <a:lnTo>
                  <a:pt x="732008" y="147792"/>
                </a:lnTo>
                <a:lnTo>
                  <a:pt x="773929" y="166132"/>
                </a:lnTo>
                <a:lnTo>
                  <a:pt x="815311" y="185454"/>
                </a:lnTo>
                <a:lnTo>
                  <a:pt x="856140" y="205743"/>
                </a:lnTo>
                <a:lnTo>
                  <a:pt x="896400" y="226986"/>
                </a:lnTo>
                <a:lnTo>
                  <a:pt x="936076" y="249166"/>
                </a:lnTo>
                <a:lnTo>
                  <a:pt x="975154" y="272269"/>
                </a:lnTo>
                <a:lnTo>
                  <a:pt x="1013619" y="296281"/>
                </a:lnTo>
                <a:lnTo>
                  <a:pt x="1051457" y="321187"/>
                </a:lnTo>
                <a:lnTo>
                  <a:pt x="1088652" y="346971"/>
                </a:lnTo>
                <a:lnTo>
                  <a:pt x="1125189" y="373620"/>
                </a:lnTo>
                <a:lnTo>
                  <a:pt x="1161055" y="401118"/>
                </a:lnTo>
                <a:lnTo>
                  <a:pt x="1196234" y="429450"/>
                </a:lnTo>
                <a:lnTo>
                  <a:pt x="1230711" y="458603"/>
                </a:lnTo>
                <a:lnTo>
                  <a:pt x="1264472" y="488560"/>
                </a:lnTo>
                <a:lnTo>
                  <a:pt x="1297501" y="519307"/>
                </a:lnTo>
                <a:lnTo>
                  <a:pt x="1329785" y="550830"/>
                </a:lnTo>
                <a:lnTo>
                  <a:pt x="1361308" y="583114"/>
                </a:lnTo>
                <a:lnTo>
                  <a:pt x="1392055" y="616143"/>
                </a:lnTo>
                <a:lnTo>
                  <a:pt x="1422012" y="649904"/>
                </a:lnTo>
                <a:lnTo>
                  <a:pt x="1451165" y="684381"/>
                </a:lnTo>
                <a:lnTo>
                  <a:pt x="1479497" y="719560"/>
                </a:lnTo>
                <a:lnTo>
                  <a:pt x="1506995" y="755426"/>
                </a:lnTo>
                <a:lnTo>
                  <a:pt x="1533644" y="791963"/>
                </a:lnTo>
                <a:lnTo>
                  <a:pt x="1559428" y="829158"/>
                </a:lnTo>
                <a:lnTo>
                  <a:pt x="1584334" y="866996"/>
                </a:lnTo>
                <a:lnTo>
                  <a:pt x="1608346" y="905461"/>
                </a:lnTo>
                <a:lnTo>
                  <a:pt x="1631449" y="944539"/>
                </a:lnTo>
                <a:lnTo>
                  <a:pt x="1653629" y="984215"/>
                </a:lnTo>
                <a:lnTo>
                  <a:pt x="1674872" y="1024475"/>
                </a:lnTo>
                <a:lnTo>
                  <a:pt x="1695161" y="1065304"/>
                </a:lnTo>
                <a:lnTo>
                  <a:pt x="1714483" y="1106686"/>
                </a:lnTo>
                <a:lnTo>
                  <a:pt x="1732823" y="1148607"/>
                </a:lnTo>
                <a:lnTo>
                  <a:pt x="1750166" y="1191053"/>
                </a:lnTo>
                <a:lnTo>
                  <a:pt x="1766497" y="1234008"/>
                </a:lnTo>
                <a:lnTo>
                  <a:pt x="1781801" y="1277459"/>
                </a:lnTo>
                <a:lnTo>
                  <a:pt x="1796064" y="1321389"/>
                </a:lnTo>
                <a:lnTo>
                  <a:pt x="1809271" y="1365784"/>
                </a:lnTo>
                <a:lnTo>
                  <a:pt x="1821407" y="1410630"/>
                </a:lnTo>
                <a:lnTo>
                  <a:pt x="1832457" y="1455912"/>
                </a:lnTo>
                <a:lnTo>
                  <a:pt x="1842407" y="1501614"/>
                </a:lnTo>
                <a:lnTo>
                  <a:pt x="1851241" y="1547723"/>
                </a:lnTo>
                <a:lnTo>
                  <a:pt x="1858946" y="1594223"/>
                </a:lnTo>
                <a:lnTo>
                  <a:pt x="1865506" y="1641100"/>
                </a:lnTo>
                <a:lnTo>
                  <a:pt x="1870906" y="1688338"/>
                </a:lnTo>
                <a:lnTo>
                  <a:pt x="1875132" y="1735924"/>
                </a:lnTo>
                <a:lnTo>
                  <a:pt x="1878168" y="1783842"/>
                </a:lnTo>
                <a:lnTo>
                  <a:pt x="1880001" y="1832077"/>
                </a:lnTo>
                <a:lnTo>
                  <a:pt x="1880615" y="1880616"/>
                </a:lnTo>
                <a:lnTo>
                  <a:pt x="0" y="1880616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19572" y="3708858"/>
            <a:ext cx="922019" cy="492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240">
              <a:lnSpc>
                <a:spcPts val="1839"/>
              </a:lnSpc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Regulatory</a:t>
            </a:r>
            <a:endParaRPr sz="1600">
              <a:solidFill>
                <a:prstClr val="black"/>
              </a:solidFill>
              <a:latin typeface="Calibri"/>
              <a:cs typeface="Calibri"/>
            </a:endParaRPr>
          </a:p>
          <a:p>
            <a:pPr marL="12700">
              <a:lnSpc>
                <a:spcPts val="1839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Leadership</a:t>
            </a:r>
            <a:endParaRPr sz="16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988559" y="4725161"/>
            <a:ext cx="1937385" cy="1891664"/>
          </a:xfrm>
          <a:custGeom>
            <a:avLst/>
            <a:gdLst/>
            <a:ahLst/>
            <a:cxnLst/>
            <a:rect l="l" t="t" r="r" b="b"/>
            <a:pathLst>
              <a:path w="1937385" h="1891665">
                <a:moveTo>
                  <a:pt x="1937003" y="0"/>
                </a:moveTo>
                <a:lnTo>
                  <a:pt x="0" y="0"/>
                </a:lnTo>
                <a:lnTo>
                  <a:pt x="0" y="1891283"/>
                </a:lnTo>
                <a:lnTo>
                  <a:pt x="49225" y="1890685"/>
                </a:lnTo>
                <a:lnTo>
                  <a:pt x="98149" y="1888897"/>
                </a:lnTo>
                <a:lnTo>
                  <a:pt x="146756" y="1885936"/>
                </a:lnTo>
                <a:lnTo>
                  <a:pt x="195032" y="1881815"/>
                </a:lnTo>
                <a:lnTo>
                  <a:pt x="242962" y="1876548"/>
                </a:lnTo>
                <a:lnTo>
                  <a:pt x="290532" y="1870149"/>
                </a:lnTo>
                <a:lnTo>
                  <a:pt x="337728" y="1862633"/>
                </a:lnTo>
                <a:lnTo>
                  <a:pt x="384534" y="1854013"/>
                </a:lnTo>
                <a:lnTo>
                  <a:pt x="430937" y="1844305"/>
                </a:lnTo>
                <a:lnTo>
                  <a:pt x="476922" y="1833522"/>
                </a:lnTo>
                <a:lnTo>
                  <a:pt x="522473" y="1821678"/>
                </a:lnTo>
                <a:lnTo>
                  <a:pt x="567578" y="1808787"/>
                </a:lnTo>
                <a:lnTo>
                  <a:pt x="612221" y="1794864"/>
                </a:lnTo>
                <a:lnTo>
                  <a:pt x="656387" y="1779923"/>
                </a:lnTo>
                <a:lnTo>
                  <a:pt x="700063" y="1763978"/>
                </a:lnTo>
                <a:lnTo>
                  <a:pt x="743233" y="1747043"/>
                </a:lnTo>
                <a:lnTo>
                  <a:pt x="785883" y="1729133"/>
                </a:lnTo>
                <a:lnTo>
                  <a:pt x="827999" y="1710261"/>
                </a:lnTo>
                <a:lnTo>
                  <a:pt x="869566" y="1690442"/>
                </a:lnTo>
                <a:lnTo>
                  <a:pt x="910570" y="1669689"/>
                </a:lnTo>
                <a:lnTo>
                  <a:pt x="950995" y="1648018"/>
                </a:lnTo>
                <a:lnTo>
                  <a:pt x="990828" y="1625442"/>
                </a:lnTo>
                <a:lnTo>
                  <a:pt x="1030054" y="1601976"/>
                </a:lnTo>
                <a:lnTo>
                  <a:pt x="1068658" y="1577633"/>
                </a:lnTo>
                <a:lnTo>
                  <a:pt x="1106627" y="1552428"/>
                </a:lnTo>
                <a:lnTo>
                  <a:pt x="1143944" y="1526375"/>
                </a:lnTo>
                <a:lnTo>
                  <a:pt x="1180597" y="1499488"/>
                </a:lnTo>
                <a:lnTo>
                  <a:pt x="1216570" y="1471781"/>
                </a:lnTo>
                <a:lnTo>
                  <a:pt x="1251848" y="1443269"/>
                </a:lnTo>
                <a:lnTo>
                  <a:pt x="1286418" y="1413965"/>
                </a:lnTo>
                <a:lnTo>
                  <a:pt x="1320265" y="1383885"/>
                </a:lnTo>
                <a:lnTo>
                  <a:pt x="1353374" y="1353041"/>
                </a:lnTo>
                <a:lnTo>
                  <a:pt x="1385730" y="1321449"/>
                </a:lnTo>
                <a:lnTo>
                  <a:pt x="1417320" y="1289122"/>
                </a:lnTo>
                <a:lnTo>
                  <a:pt x="1448128" y="1256075"/>
                </a:lnTo>
                <a:lnTo>
                  <a:pt x="1478141" y="1222322"/>
                </a:lnTo>
                <a:lnTo>
                  <a:pt x="1507343" y="1187876"/>
                </a:lnTo>
                <a:lnTo>
                  <a:pt x="1535720" y="1152753"/>
                </a:lnTo>
                <a:lnTo>
                  <a:pt x="1563258" y="1116966"/>
                </a:lnTo>
                <a:lnTo>
                  <a:pt x="1589941" y="1080529"/>
                </a:lnTo>
                <a:lnTo>
                  <a:pt x="1615757" y="1043457"/>
                </a:lnTo>
                <a:lnTo>
                  <a:pt x="1640689" y="1005764"/>
                </a:lnTo>
                <a:lnTo>
                  <a:pt x="1664723" y="967464"/>
                </a:lnTo>
                <a:lnTo>
                  <a:pt x="1687846" y="928572"/>
                </a:lnTo>
                <a:lnTo>
                  <a:pt x="1710042" y="889100"/>
                </a:lnTo>
                <a:lnTo>
                  <a:pt x="1731297" y="849064"/>
                </a:lnTo>
                <a:lnTo>
                  <a:pt x="1751596" y="808478"/>
                </a:lnTo>
                <a:lnTo>
                  <a:pt x="1770925" y="767356"/>
                </a:lnTo>
                <a:lnTo>
                  <a:pt x="1789269" y="725712"/>
                </a:lnTo>
                <a:lnTo>
                  <a:pt x="1806614" y="683560"/>
                </a:lnTo>
                <a:lnTo>
                  <a:pt x="1822945" y="640915"/>
                </a:lnTo>
                <a:lnTo>
                  <a:pt x="1838248" y="597790"/>
                </a:lnTo>
                <a:lnTo>
                  <a:pt x="1852508" y="554200"/>
                </a:lnTo>
                <a:lnTo>
                  <a:pt x="1865711" y="510160"/>
                </a:lnTo>
                <a:lnTo>
                  <a:pt x="1877842" y="465682"/>
                </a:lnTo>
                <a:lnTo>
                  <a:pt x="1888887" y="420782"/>
                </a:lnTo>
                <a:lnTo>
                  <a:pt x="1898830" y="375473"/>
                </a:lnTo>
                <a:lnTo>
                  <a:pt x="1907659" y="329770"/>
                </a:lnTo>
                <a:lnTo>
                  <a:pt x="1915357" y="283687"/>
                </a:lnTo>
                <a:lnTo>
                  <a:pt x="1921911" y="237238"/>
                </a:lnTo>
                <a:lnTo>
                  <a:pt x="1927305" y="190437"/>
                </a:lnTo>
                <a:lnTo>
                  <a:pt x="1931526" y="143298"/>
                </a:lnTo>
                <a:lnTo>
                  <a:pt x="1934560" y="95837"/>
                </a:lnTo>
                <a:lnTo>
                  <a:pt x="1936390" y="48066"/>
                </a:lnTo>
                <a:lnTo>
                  <a:pt x="1937003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988559" y="4725161"/>
            <a:ext cx="1937385" cy="1891664"/>
          </a:xfrm>
          <a:custGeom>
            <a:avLst/>
            <a:gdLst/>
            <a:ahLst/>
            <a:cxnLst/>
            <a:rect l="l" t="t" r="r" b="b"/>
            <a:pathLst>
              <a:path w="1937385" h="1891665">
                <a:moveTo>
                  <a:pt x="1937003" y="0"/>
                </a:moveTo>
                <a:lnTo>
                  <a:pt x="1936390" y="48066"/>
                </a:lnTo>
                <a:lnTo>
                  <a:pt x="1934560" y="95837"/>
                </a:lnTo>
                <a:lnTo>
                  <a:pt x="1931526" y="143298"/>
                </a:lnTo>
                <a:lnTo>
                  <a:pt x="1927305" y="190437"/>
                </a:lnTo>
                <a:lnTo>
                  <a:pt x="1921911" y="237238"/>
                </a:lnTo>
                <a:lnTo>
                  <a:pt x="1915357" y="283687"/>
                </a:lnTo>
                <a:lnTo>
                  <a:pt x="1907659" y="329770"/>
                </a:lnTo>
                <a:lnTo>
                  <a:pt x="1898830" y="375473"/>
                </a:lnTo>
                <a:lnTo>
                  <a:pt x="1888887" y="420782"/>
                </a:lnTo>
                <a:lnTo>
                  <a:pt x="1877842" y="465682"/>
                </a:lnTo>
                <a:lnTo>
                  <a:pt x="1865711" y="510160"/>
                </a:lnTo>
                <a:lnTo>
                  <a:pt x="1852508" y="554200"/>
                </a:lnTo>
                <a:lnTo>
                  <a:pt x="1838248" y="597790"/>
                </a:lnTo>
                <a:lnTo>
                  <a:pt x="1822945" y="640915"/>
                </a:lnTo>
                <a:lnTo>
                  <a:pt x="1806614" y="683560"/>
                </a:lnTo>
                <a:lnTo>
                  <a:pt x="1789269" y="725712"/>
                </a:lnTo>
                <a:lnTo>
                  <a:pt x="1770925" y="767356"/>
                </a:lnTo>
                <a:lnTo>
                  <a:pt x="1751596" y="808478"/>
                </a:lnTo>
                <a:lnTo>
                  <a:pt x="1731297" y="849064"/>
                </a:lnTo>
                <a:lnTo>
                  <a:pt x="1710042" y="889100"/>
                </a:lnTo>
                <a:lnTo>
                  <a:pt x="1687846" y="928572"/>
                </a:lnTo>
                <a:lnTo>
                  <a:pt x="1664723" y="967464"/>
                </a:lnTo>
                <a:lnTo>
                  <a:pt x="1640689" y="1005764"/>
                </a:lnTo>
                <a:lnTo>
                  <a:pt x="1615757" y="1043457"/>
                </a:lnTo>
                <a:lnTo>
                  <a:pt x="1589941" y="1080529"/>
                </a:lnTo>
                <a:lnTo>
                  <a:pt x="1563258" y="1116966"/>
                </a:lnTo>
                <a:lnTo>
                  <a:pt x="1535720" y="1152753"/>
                </a:lnTo>
                <a:lnTo>
                  <a:pt x="1507343" y="1187876"/>
                </a:lnTo>
                <a:lnTo>
                  <a:pt x="1478141" y="1222322"/>
                </a:lnTo>
                <a:lnTo>
                  <a:pt x="1448128" y="1256075"/>
                </a:lnTo>
                <a:lnTo>
                  <a:pt x="1417320" y="1289122"/>
                </a:lnTo>
                <a:lnTo>
                  <a:pt x="1385730" y="1321449"/>
                </a:lnTo>
                <a:lnTo>
                  <a:pt x="1353374" y="1353041"/>
                </a:lnTo>
                <a:lnTo>
                  <a:pt x="1320265" y="1383885"/>
                </a:lnTo>
                <a:lnTo>
                  <a:pt x="1286418" y="1413965"/>
                </a:lnTo>
                <a:lnTo>
                  <a:pt x="1251848" y="1443269"/>
                </a:lnTo>
                <a:lnTo>
                  <a:pt x="1216570" y="1471781"/>
                </a:lnTo>
                <a:lnTo>
                  <a:pt x="1180597" y="1499488"/>
                </a:lnTo>
                <a:lnTo>
                  <a:pt x="1143944" y="1526375"/>
                </a:lnTo>
                <a:lnTo>
                  <a:pt x="1106627" y="1552428"/>
                </a:lnTo>
                <a:lnTo>
                  <a:pt x="1068658" y="1577633"/>
                </a:lnTo>
                <a:lnTo>
                  <a:pt x="1030054" y="1601976"/>
                </a:lnTo>
                <a:lnTo>
                  <a:pt x="990828" y="1625442"/>
                </a:lnTo>
                <a:lnTo>
                  <a:pt x="950995" y="1648018"/>
                </a:lnTo>
                <a:lnTo>
                  <a:pt x="910570" y="1669689"/>
                </a:lnTo>
                <a:lnTo>
                  <a:pt x="869566" y="1690442"/>
                </a:lnTo>
                <a:lnTo>
                  <a:pt x="827999" y="1710261"/>
                </a:lnTo>
                <a:lnTo>
                  <a:pt x="785883" y="1729133"/>
                </a:lnTo>
                <a:lnTo>
                  <a:pt x="743233" y="1747043"/>
                </a:lnTo>
                <a:lnTo>
                  <a:pt x="700063" y="1763978"/>
                </a:lnTo>
                <a:lnTo>
                  <a:pt x="656387" y="1779923"/>
                </a:lnTo>
                <a:lnTo>
                  <a:pt x="612221" y="1794864"/>
                </a:lnTo>
                <a:lnTo>
                  <a:pt x="567578" y="1808787"/>
                </a:lnTo>
                <a:lnTo>
                  <a:pt x="522473" y="1821678"/>
                </a:lnTo>
                <a:lnTo>
                  <a:pt x="476922" y="1833522"/>
                </a:lnTo>
                <a:lnTo>
                  <a:pt x="430937" y="1844305"/>
                </a:lnTo>
                <a:lnTo>
                  <a:pt x="384534" y="1854013"/>
                </a:lnTo>
                <a:lnTo>
                  <a:pt x="337728" y="1862633"/>
                </a:lnTo>
                <a:lnTo>
                  <a:pt x="290532" y="1870149"/>
                </a:lnTo>
                <a:lnTo>
                  <a:pt x="242962" y="1876548"/>
                </a:lnTo>
                <a:lnTo>
                  <a:pt x="195032" y="1881815"/>
                </a:lnTo>
                <a:lnTo>
                  <a:pt x="146756" y="1885936"/>
                </a:lnTo>
                <a:lnTo>
                  <a:pt x="98149" y="1888897"/>
                </a:lnTo>
                <a:lnTo>
                  <a:pt x="49225" y="1890685"/>
                </a:lnTo>
                <a:lnTo>
                  <a:pt x="0" y="1891283"/>
                </a:lnTo>
                <a:lnTo>
                  <a:pt x="0" y="0"/>
                </a:lnTo>
                <a:lnTo>
                  <a:pt x="1937003" y="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135115" y="4802505"/>
            <a:ext cx="1073150" cy="138112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indent="1905" algn="ctr">
              <a:lnSpc>
                <a:spcPct val="91600"/>
              </a:lnSpc>
              <a:spcBef>
                <a:spcPts val="220"/>
              </a:spcBef>
            </a:pP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Innovation,  Research,  Investment,  Business,  Academic,  Government</a:t>
            </a:r>
            <a:r>
              <a:rPr sz="12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and  Community 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Leadership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048505" y="4729735"/>
            <a:ext cx="1880870" cy="1882139"/>
          </a:xfrm>
          <a:custGeom>
            <a:avLst/>
            <a:gdLst/>
            <a:ahLst/>
            <a:cxnLst/>
            <a:rect l="l" t="t" r="r" b="b"/>
            <a:pathLst>
              <a:path w="1880870" h="1882140">
                <a:moveTo>
                  <a:pt x="1880616" y="0"/>
                </a:moveTo>
                <a:lnTo>
                  <a:pt x="0" y="0"/>
                </a:lnTo>
                <a:lnTo>
                  <a:pt x="614" y="48579"/>
                </a:lnTo>
                <a:lnTo>
                  <a:pt x="2447" y="96855"/>
                </a:lnTo>
                <a:lnTo>
                  <a:pt x="5483" y="144813"/>
                </a:lnTo>
                <a:lnTo>
                  <a:pt x="9709" y="192438"/>
                </a:lnTo>
                <a:lnTo>
                  <a:pt x="15109" y="239716"/>
                </a:lnTo>
                <a:lnTo>
                  <a:pt x="21669" y="286632"/>
                </a:lnTo>
                <a:lnTo>
                  <a:pt x="29374" y="333171"/>
                </a:lnTo>
                <a:lnTo>
                  <a:pt x="38208" y="379318"/>
                </a:lnTo>
                <a:lnTo>
                  <a:pt x="48158" y="425058"/>
                </a:lnTo>
                <a:lnTo>
                  <a:pt x="59208" y="470377"/>
                </a:lnTo>
                <a:lnTo>
                  <a:pt x="71344" y="515260"/>
                </a:lnTo>
                <a:lnTo>
                  <a:pt x="84551" y="559692"/>
                </a:lnTo>
                <a:lnTo>
                  <a:pt x="98814" y="603659"/>
                </a:lnTo>
                <a:lnTo>
                  <a:pt x="114118" y="647144"/>
                </a:lnTo>
                <a:lnTo>
                  <a:pt x="130449" y="690135"/>
                </a:lnTo>
                <a:lnTo>
                  <a:pt x="147792" y="732615"/>
                </a:lnTo>
                <a:lnTo>
                  <a:pt x="166132" y="774571"/>
                </a:lnTo>
                <a:lnTo>
                  <a:pt x="185454" y="815987"/>
                </a:lnTo>
                <a:lnTo>
                  <a:pt x="205743" y="856849"/>
                </a:lnTo>
                <a:lnTo>
                  <a:pt x="226986" y="897141"/>
                </a:lnTo>
                <a:lnTo>
                  <a:pt x="249166" y="936850"/>
                </a:lnTo>
                <a:lnTo>
                  <a:pt x="272269" y="975960"/>
                </a:lnTo>
                <a:lnTo>
                  <a:pt x="296281" y="1014456"/>
                </a:lnTo>
                <a:lnTo>
                  <a:pt x="321187" y="1052324"/>
                </a:lnTo>
                <a:lnTo>
                  <a:pt x="346971" y="1089549"/>
                </a:lnTo>
                <a:lnTo>
                  <a:pt x="373620" y="1126116"/>
                </a:lnTo>
                <a:lnTo>
                  <a:pt x="401118" y="1162010"/>
                </a:lnTo>
                <a:lnTo>
                  <a:pt x="429450" y="1197217"/>
                </a:lnTo>
                <a:lnTo>
                  <a:pt x="458603" y="1231722"/>
                </a:lnTo>
                <a:lnTo>
                  <a:pt x="488560" y="1265510"/>
                </a:lnTo>
                <a:lnTo>
                  <a:pt x="519307" y="1298566"/>
                </a:lnTo>
                <a:lnTo>
                  <a:pt x="550830" y="1330875"/>
                </a:lnTo>
                <a:lnTo>
                  <a:pt x="583114" y="1362423"/>
                </a:lnTo>
                <a:lnTo>
                  <a:pt x="616143" y="1393195"/>
                </a:lnTo>
                <a:lnTo>
                  <a:pt x="649904" y="1423176"/>
                </a:lnTo>
                <a:lnTo>
                  <a:pt x="684381" y="1452352"/>
                </a:lnTo>
                <a:lnTo>
                  <a:pt x="719560" y="1480707"/>
                </a:lnTo>
                <a:lnTo>
                  <a:pt x="755426" y="1508226"/>
                </a:lnTo>
                <a:lnTo>
                  <a:pt x="791963" y="1534896"/>
                </a:lnTo>
                <a:lnTo>
                  <a:pt x="829158" y="1560701"/>
                </a:lnTo>
                <a:lnTo>
                  <a:pt x="866996" y="1585626"/>
                </a:lnTo>
                <a:lnTo>
                  <a:pt x="905461" y="1609657"/>
                </a:lnTo>
                <a:lnTo>
                  <a:pt x="944539" y="1632779"/>
                </a:lnTo>
                <a:lnTo>
                  <a:pt x="984215" y="1654976"/>
                </a:lnTo>
                <a:lnTo>
                  <a:pt x="1024475" y="1676235"/>
                </a:lnTo>
                <a:lnTo>
                  <a:pt x="1065304" y="1696541"/>
                </a:lnTo>
                <a:lnTo>
                  <a:pt x="1106686" y="1715878"/>
                </a:lnTo>
                <a:lnTo>
                  <a:pt x="1148607" y="1734232"/>
                </a:lnTo>
                <a:lnTo>
                  <a:pt x="1191053" y="1751589"/>
                </a:lnTo>
                <a:lnTo>
                  <a:pt x="1234008" y="1767932"/>
                </a:lnTo>
                <a:lnTo>
                  <a:pt x="1277459" y="1783249"/>
                </a:lnTo>
                <a:lnTo>
                  <a:pt x="1321389" y="1797523"/>
                </a:lnTo>
                <a:lnTo>
                  <a:pt x="1365784" y="1810740"/>
                </a:lnTo>
                <a:lnTo>
                  <a:pt x="1410630" y="1822885"/>
                </a:lnTo>
                <a:lnTo>
                  <a:pt x="1455912" y="1833944"/>
                </a:lnTo>
                <a:lnTo>
                  <a:pt x="1501614" y="1843901"/>
                </a:lnTo>
                <a:lnTo>
                  <a:pt x="1547723" y="1852743"/>
                </a:lnTo>
                <a:lnTo>
                  <a:pt x="1594223" y="1860453"/>
                </a:lnTo>
                <a:lnTo>
                  <a:pt x="1641100" y="1867018"/>
                </a:lnTo>
                <a:lnTo>
                  <a:pt x="1688338" y="1872422"/>
                </a:lnTo>
                <a:lnTo>
                  <a:pt x="1735924" y="1876651"/>
                </a:lnTo>
                <a:lnTo>
                  <a:pt x="1783842" y="1879690"/>
                </a:lnTo>
                <a:lnTo>
                  <a:pt x="1832077" y="1881525"/>
                </a:lnTo>
                <a:lnTo>
                  <a:pt x="1880616" y="1882140"/>
                </a:lnTo>
                <a:lnTo>
                  <a:pt x="1880616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048505" y="4729735"/>
            <a:ext cx="1880870" cy="1882139"/>
          </a:xfrm>
          <a:custGeom>
            <a:avLst/>
            <a:gdLst/>
            <a:ahLst/>
            <a:cxnLst/>
            <a:rect l="l" t="t" r="r" b="b"/>
            <a:pathLst>
              <a:path w="1880870" h="1882140">
                <a:moveTo>
                  <a:pt x="1880616" y="1882140"/>
                </a:moveTo>
                <a:lnTo>
                  <a:pt x="1832077" y="1881525"/>
                </a:lnTo>
                <a:lnTo>
                  <a:pt x="1783842" y="1879690"/>
                </a:lnTo>
                <a:lnTo>
                  <a:pt x="1735924" y="1876651"/>
                </a:lnTo>
                <a:lnTo>
                  <a:pt x="1688338" y="1872422"/>
                </a:lnTo>
                <a:lnTo>
                  <a:pt x="1641100" y="1867018"/>
                </a:lnTo>
                <a:lnTo>
                  <a:pt x="1594223" y="1860453"/>
                </a:lnTo>
                <a:lnTo>
                  <a:pt x="1547723" y="1852743"/>
                </a:lnTo>
                <a:lnTo>
                  <a:pt x="1501614" y="1843901"/>
                </a:lnTo>
                <a:lnTo>
                  <a:pt x="1455912" y="1833944"/>
                </a:lnTo>
                <a:lnTo>
                  <a:pt x="1410630" y="1822885"/>
                </a:lnTo>
                <a:lnTo>
                  <a:pt x="1365784" y="1810740"/>
                </a:lnTo>
                <a:lnTo>
                  <a:pt x="1321389" y="1797523"/>
                </a:lnTo>
                <a:lnTo>
                  <a:pt x="1277459" y="1783249"/>
                </a:lnTo>
                <a:lnTo>
                  <a:pt x="1234008" y="1767932"/>
                </a:lnTo>
                <a:lnTo>
                  <a:pt x="1191053" y="1751589"/>
                </a:lnTo>
                <a:lnTo>
                  <a:pt x="1148607" y="1734232"/>
                </a:lnTo>
                <a:lnTo>
                  <a:pt x="1106686" y="1715878"/>
                </a:lnTo>
                <a:lnTo>
                  <a:pt x="1065304" y="1696541"/>
                </a:lnTo>
                <a:lnTo>
                  <a:pt x="1024475" y="1676235"/>
                </a:lnTo>
                <a:lnTo>
                  <a:pt x="984215" y="1654976"/>
                </a:lnTo>
                <a:lnTo>
                  <a:pt x="944539" y="1632779"/>
                </a:lnTo>
                <a:lnTo>
                  <a:pt x="905461" y="1609657"/>
                </a:lnTo>
                <a:lnTo>
                  <a:pt x="866996" y="1585626"/>
                </a:lnTo>
                <a:lnTo>
                  <a:pt x="829158" y="1560701"/>
                </a:lnTo>
                <a:lnTo>
                  <a:pt x="791963" y="1534896"/>
                </a:lnTo>
                <a:lnTo>
                  <a:pt x="755426" y="1508226"/>
                </a:lnTo>
                <a:lnTo>
                  <a:pt x="719560" y="1480707"/>
                </a:lnTo>
                <a:lnTo>
                  <a:pt x="684381" y="1452352"/>
                </a:lnTo>
                <a:lnTo>
                  <a:pt x="649904" y="1423176"/>
                </a:lnTo>
                <a:lnTo>
                  <a:pt x="616143" y="1393195"/>
                </a:lnTo>
                <a:lnTo>
                  <a:pt x="583114" y="1362423"/>
                </a:lnTo>
                <a:lnTo>
                  <a:pt x="550830" y="1330875"/>
                </a:lnTo>
                <a:lnTo>
                  <a:pt x="519307" y="1298566"/>
                </a:lnTo>
                <a:lnTo>
                  <a:pt x="488560" y="1265510"/>
                </a:lnTo>
                <a:lnTo>
                  <a:pt x="458603" y="1231722"/>
                </a:lnTo>
                <a:lnTo>
                  <a:pt x="429450" y="1197217"/>
                </a:lnTo>
                <a:lnTo>
                  <a:pt x="401118" y="1162010"/>
                </a:lnTo>
                <a:lnTo>
                  <a:pt x="373620" y="1126116"/>
                </a:lnTo>
                <a:lnTo>
                  <a:pt x="346971" y="1089549"/>
                </a:lnTo>
                <a:lnTo>
                  <a:pt x="321187" y="1052324"/>
                </a:lnTo>
                <a:lnTo>
                  <a:pt x="296281" y="1014456"/>
                </a:lnTo>
                <a:lnTo>
                  <a:pt x="272269" y="975960"/>
                </a:lnTo>
                <a:lnTo>
                  <a:pt x="249166" y="936850"/>
                </a:lnTo>
                <a:lnTo>
                  <a:pt x="226986" y="897141"/>
                </a:lnTo>
                <a:lnTo>
                  <a:pt x="205743" y="856849"/>
                </a:lnTo>
                <a:lnTo>
                  <a:pt x="185454" y="815987"/>
                </a:lnTo>
                <a:lnTo>
                  <a:pt x="166132" y="774571"/>
                </a:lnTo>
                <a:lnTo>
                  <a:pt x="147792" y="732615"/>
                </a:lnTo>
                <a:lnTo>
                  <a:pt x="130449" y="690135"/>
                </a:lnTo>
                <a:lnTo>
                  <a:pt x="114118" y="647144"/>
                </a:lnTo>
                <a:lnTo>
                  <a:pt x="98814" y="603659"/>
                </a:lnTo>
                <a:lnTo>
                  <a:pt x="84551" y="559692"/>
                </a:lnTo>
                <a:lnTo>
                  <a:pt x="71344" y="515260"/>
                </a:lnTo>
                <a:lnTo>
                  <a:pt x="59208" y="470377"/>
                </a:lnTo>
                <a:lnTo>
                  <a:pt x="48158" y="425058"/>
                </a:lnTo>
                <a:lnTo>
                  <a:pt x="38208" y="379318"/>
                </a:lnTo>
                <a:lnTo>
                  <a:pt x="29374" y="333171"/>
                </a:lnTo>
                <a:lnTo>
                  <a:pt x="21669" y="286632"/>
                </a:lnTo>
                <a:lnTo>
                  <a:pt x="15109" y="239716"/>
                </a:lnTo>
                <a:lnTo>
                  <a:pt x="9709" y="192438"/>
                </a:lnTo>
                <a:lnTo>
                  <a:pt x="5483" y="144813"/>
                </a:lnTo>
                <a:lnTo>
                  <a:pt x="2447" y="96855"/>
                </a:lnTo>
                <a:lnTo>
                  <a:pt x="614" y="48579"/>
                </a:lnTo>
                <a:lnTo>
                  <a:pt x="0" y="0"/>
                </a:lnTo>
                <a:lnTo>
                  <a:pt x="1880616" y="0"/>
                </a:lnTo>
                <a:lnTo>
                  <a:pt x="1880616" y="188214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715383" y="4863794"/>
            <a:ext cx="1099185" cy="102235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065" marR="5080" algn="ctr">
              <a:lnSpc>
                <a:spcPct val="91600"/>
              </a:lnSpc>
              <a:spcBef>
                <a:spcPts val="245"/>
              </a:spcBef>
            </a:pP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Water/Energy  Nexus Policy 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Development  and    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Ad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ini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tion</a:t>
            </a:r>
            <a:endParaRPr sz="1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684012" y="4330700"/>
            <a:ext cx="594995" cy="247650"/>
          </a:xfrm>
          <a:custGeom>
            <a:avLst/>
            <a:gdLst/>
            <a:ahLst/>
            <a:cxnLst/>
            <a:rect l="l" t="t" r="r" b="b"/>
            <a:pathLst>
              <a:path w="594995" h="247650">
                <a:moveTo>
                  <a:pt x="289305" y="0"/>
                </a:moveTo>
                <a:lnTo>
                  <a:pt x="237283" y="3990"/>
                </a:lnTo>
                <a:lnTo>
                  <a:pt x="188363" y="15475"/>
                </a:lnTo>
                <a:lnTo>
                  <a:pt x="143293" y="33772"/>
                </a:lnTo>
                <a:lnTo>
                  <a:pt x="102915" y="58178"/>
                </a:lnTo>
                <a:lnTo>
                  <a:pt x="68045" y="87994"/>
                </a:lnTo>
                <a:lnTo>
                  <a:pt x="39501" y="122522"/>
                </a:lnTo>
                <a:lnTo>
                  <a:pt x="18101" y="161063"/>
                </a:lnTo>
                <a:lnTo>
                  <a:pt x="4661" y="202921"/>
                </a:lnTo>
                <a:lnTo>
                  <a:pt x="0" y="247395"/>
                </a:lnTo>
                <a:lnTo>
                  <a:pt x="70738" y="247395"/>
                </a:lnTo>
                <a:lnTo>
                  <a:pt x="78999" y="199203"/>
                </a:lnTo>
                <a:lnTo>
                  <a:pt x="102631" y="155416"/>
                </a:lnTo>
                <a:lnTo>
                  <a:pt x="139908" y="118344"/>
                </a:lnTo>
                <a:lnTo>
                  <a:pt x="189102" y="90297"/>
                </a:lnTo>
                <a:lnTo>
                  <a:pt x="236301" y="75883"/>
                </a:lnTo>
                <a:lnTo>
                  <a:pt x="284735" y="70655"/>
                </a:lnTo>
                <a:lnTo>
                  <a:pt x="490237" y="70655"/>
                </a:lnTo>
                <a:lnTo>
                  <a:pt x="476914" y="59087"/>
                </a:lnTo>
                <a:lnTo>
                  <a:pt x="435929" y="34130"/>
                </a:lnTo>
                <a:lnTo>
                  <a:pt x="390352" y="15565"/>
                </a:lnTo>
                <a:lnTo>
                  <a:pt x="341084" y="3985"/>
                </a:lnTo>
                <a:lnTo>
                  <a:pt x="289305" y="0"/>
                </a:lnTo>
                <a:close/>
              </a:path>
              <a:path w="594995" h="247650">
                <a:moveTo>
                  <a:pt x="594613" y="166369"/>
                </a:moveTo>
                <a:lnTo>
                  <a:pt x="453263" y="166369"/>
                </a:lnTo>
                <a:lnTo>
                  <a:pt x="543178" y="247395"/>
                </a:lnTo>
                <a:lnTo>
                  <a:pt x="594613" y="166369"/>
                </a:lnTo>
                <a:close/>
              </a:path>
              <a:path w="594995" h="247650">
                <a:moveTo>
                  <a:pt x="490237" y="70655"/>
                </a:moveTo>
                <a:lnTo>
                  <a:pt x="284735" y="70655"/>
                </a:lnTo>
                <a:lnTo>
                  <a:pt x="332637" y="74158"/>
                </a:lnTo>
                <a:lnTo>
                  <a:pt x="378243" y="85936"/>
                </a:lnTo>
                <a:lnTo>
                  <a:pt x="419785" y="105535"/>
                </a:lnTo>
                <a:lnTo>
                  <a:pt x="455498" y="132498"/>
                </a:lnTo>
                <a:lnTo>
                  <a:pt x="483615" y="166369"/>
                </a:lnTo>
                <a:lnTo>
                  <a:pt x="562610" y="166369"/>
                </a:lnTo>
                <a:lnTo>
                  <a:pt x="541225" y="125803"/>
                </a:lnTo>
                <a:lnTo>
                  <a:pt x="512337" y="89844"/>
                </a:lnTo>
                <a:lnTo>
                  <a:pt x="490237" y="70655"/>
                </a:lnTo>
                <a:close/>
              </a:path>
            </a:pathLst>
          </a:custGeom>
          <a:solidFill>
            <a:srgbClr val="B1C1D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684012" y="4330700"/>
            <a:ext cx="594995" cy="247650"/>
          </a:xfrm>
          <a:custGeom>
            <a:avLst/>
            <a:gdLst/>
            <a:ahLst/>
            <a:cxnLst/>
            <a:rect l="l" t="t" r="r" b="b"/>
            <a:pathLst>
              <a:path w="594995" h="247650">
                <a:moveTo>
                  <a:pt x="0" y="247395"/>
                </a:moveTo>
                <a:lnTo>
                  <a:pt x="4661" y="202921"/>
                </a:lnTo>
                <a:lnTo>
                  <a:pt x="18101" y="161063"/>
                </a:lnTo>
                <a:lnTo>
                  <a:pt x="39501" y="122522"/>
                </a:lnTo>
                <a:lnTo>
                  <a:pt x="68045" y="87994"/>
                </a:lnTo>
                <a:lnTo>
                  <a:pt x="102915" y="58178"/>
                </a:lnTo>
                <a:lnTo>
                  <a:pt x="143293" y="33772"/>
                </a:lnTo>
                <a:lnTo>
                  <a:pt x="188363" y="15475"/>
                </a:lnTo>
                <a:lnTo>
                  <a:pt x="237306" y="3985"/>
                </a:lnTo>
                <a:lnTo>
                  <a:pt x="289305" y="0"/>
                </a:lnTo>
                <a:lnTo>
                  <a:pt x="341154" y="3990"/>
                </a:lnTo>
                <a:lnTo>
                  <a:pt x="390352" y="15565"/>
                </a:lnTo>
                <a:lnTo>
                  <a:pt x="435929" y="34130"/>
                </a:lnTo>
                <a:lnTo>
                  <a:pt x="476914" y="59087"/>
                </a:lnTo>
                <a:lnTo>
                  <a:pt x="512337" y="89844"/>
                </a:lnTo>
                <a:lnTo>
                  <a:pt x="541225" y="125803"/>
                </a:lnTo>
                <a:lnTo>
                  <a:pt x="562610" y="166369"/>
                </a:lnTo>
                <a:lnTo>
                  <a:pt x="594613" y="166369"/>
                </a:lnTo>
                <a:lnTo>
                  <a:pt x="543178" y="247395"/>
                </a:lnTo>
                <a:lnTo>
                  <a:pt x="453263" y="166369"/>
                </a:lnTo>
                <a:lnTo>
                  <a:pt x="483615" y="166369"/>
                </a:lnTo>
                <a:lnTo>
                  <a:pt x="455498" y="132498"/>
                </a:lnTo>
                <a:lnTo>
                  <a:pt x="419785" y="105535"/>
                </a:lnTo>
                <a:lnTo>
                  <a:pt x="378243" y="85936"/>
                </a:lnTo>
                <a:lnTo>
                  <a:pt x="332637" y="74158"/>
                </a:lnTo>
                <a:lnTo>
                  <a:pt x="284735" y="70655"/>
                </a:lnTo>
                <a:lnTo>
                  <a:pt x="236301" y="75883"/>
                </a:lnTo>
                <a:lnTo>
                  <a:pt x="189102" y="90297"/>
                </a:lnTo>
                <a:lnTo>
                  <a:pt x="139908" y="118344"/>
                </a:lnTo>
                <a:lnTo>
                  <a:pt x="102631" y="155416"/>
                </a:lnTo>
                <a:lnTo>
                  <a:pt x="78999" y="199203"/>
                </a:lnTo>
                <a:lnTo>
                  <a:pt x="70738" y="247395"/>
                </a:lnTo>
                <a:lnTo>
                  <a:pt x="0" y="247395"/>
                </a:lnTo>
                <a:close/>
              </a:path>
            </a:pathLst>
          </a:custGeom>
          <a:ln w="259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668137" y="4795266"/>
            <a:ext cx="594995" cy="247015"/>
          </a:xfrm>
          <a:custGeom>
            <a:avLst/>
            <a:gdLst/>
            <a:ahLst/>
            <a:cxnLst/>
            <a:rect l="l" t="t" r="r" b="b"/>
            <a:pathLst>
              <a:path w="594995" h="247014">
                <a:moveTo>
                  <a:pt x="110743" y="81025"/>
                </a:moveTo>
                <a:lnTo>
                  <a:pt x="31876" y="81025"/>
                </a:lnTo>
                <a:lnTo>
                  <a:pt x="53267" y="121430"/>
                </a:lnTo>
                <a:lnTo>
                  <a:pt x="82171" y="157234"/>
                </a:lnTo>
                <a:lnTo>
                  <a:pt x="117611" y="187848"/>
                </a:lnTo>
                <a:lnTo>
                  <a:pt x="158610" y="212683"/>
                </a:lnTo>
                <a:lnTo>
                  <a:pt x="204189" y="231152"/>
                </a:lnTo>
                <a:lnTo>
                  <a:pt x="253372" y="242665"/>
                </a:lnTo>
                <a:lnTo>
                  <a:pt x="305180" y="246633"/>
                </a:lnTo>
                <a:lnTo>
                  <a:pt x="357180" y="242662"/>
                </a:lnTo>
                <a:lnTo>
                  <a:pt x="406123" y="231210"/>
                </a:lnTo>
                <a:lnTo>
                  <a:pt x="451193" y="212974"/>
                </a:lnTo>
                <a:lnTo>
                  <a:pt x="491571" y="188648"/>
                </a:lnTo>
                <a:lnTo>
                  <a:pt x="506217" y="176164"/>
                </a:lnTo>
                <a:lnTo>
                  <a:pt x="310076" y="176164"/>
                </a:lnTo>
                <a:lnTo>
                  <a:pt x="262110" y="172732"/>
                </a:lnTo>
                <a:lnTo>
                  <a:pt x="216423" y="161049"/>
                </a:lnTo>
                <a:lnTo>
                  <a:pt x="174786" y="141568"/>
                </a:lnTo>
                <a:lnTo>
                  <a:pt x="138969" y="114742"/>
                </a:lnTo>
                <a:lnTo>
                  <a:pt x="110743" y="81025"/>
                </a:lnTo>
                <a:close/>
              </a:path>
              <a:path w="594995" h="247014">
                <a:moveTo>
                  <a:pt x="594487" y="0"/>
                </a:moveTo>
                <a:lnTo>
                  <a:pt x="524001" y="0"/>
                </a:lnTo>
                <a:lnTo>
                  <a:pt x="515743" y="48004"/>
                </a:lnTo>
                <a:lnTo>
                  <a:pt x="492125" y="91614"/>
                </a:lnTo>
                <a:lnTo>
                  <a:pt x="454886" y="128533"/>
                </a:lnTo>
                <a:lnTo>
                  <a:pt x="405764" y="156463"/>
                </a:lnTo>
                <a:lnTo>
                  <a:pt x="358551" y="170893"/>
                </a:lnTo>
                <a:lnTo>
                  <a:pt x="310076" y="176164"/>
                </a:lnTo>
                <a:lnTo>
                  <a:pt x="506217" y="176164"/>
                </a:lnTo>
                <a:lnTo>
                  <a:pt x="526441" y="158927"/>
                </a:lnTo>
                <a:lnTo>
                  <a:pt x="554985" y="124507"/>
                </a:lnTo>
                <a:lnTo>
                  <a:pt x="576385" y="86082"/>
                </a:lnTo>
                <a:lnTo>
                  <a:pt x="589825" y="44348"/>
                </a:lnTo>
                <a:lnTo>
                  <a:pt x="594487" y="0"/>
                </a:lnTo>
                <a:close/>
              </a:path>
              <a:path w="594995" h="247014">
                <a:moveTo>
                  <a:pt x="51053" y="0"/>
                </a:moveTo>
                <a:lnTo>
                  <a:pt x="0" y="81025"/>
                </a:lnTo>
                <a:lnTo>
                  <a:pt x="140970" y="81025"/>
                </a:lnTo>
                <a:lnTo>
                  <a:pt x="51053" y="0"/>
                </a:lnTo>
                <a:close/>
              </a:path>
            </a:pathLst>
          </a:custGeom>
          <a:solidFill>
            <a:srgbClr val="B1C1D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668137" y="4795266"/>
            <a:ext cx="594995" cy="247015"/>
          </a:xfrm>
          <a:custGeom>
            <a:avLst/>
            <a:gdLst/>
            <a:ahLst/>
            <a:cxnLst/>
            <a:rect l="l" t="t" r="r" b="b"/>
            <a:pathLst>
              <a:path w="594995" h="247014">
                <a:moveTo>
                  <a:pt x="594487" y="0"/>
                </a:moveTo>
                <a:lnTo>
                  <a:pt x="589825" y="44348"/>
                </a:lnTo>
                <a:lnTo>
                  <a:pt x="576385" y="86082"/>
                </a:lnTo>
                <a:lnTo>
                  <a:pt x="554985" y="124507"/>
                </a:lnTo>
                <a:lnTo>
                  <a:pt x="526441" y="158927"/>
                </a:lnTo>
                <a:lnTo>
                  <a:pt x="491571" y="188648"/>
                </a:lnTo>
                <a:lnTo>
                  <a:pt x="451193" y="212974"/>
                </a:lnTo>
                <a:lnTo>
                  <a:pt x="406123" y="231210"/>
                </a:lnTo>
                <a:lnTo>
                  <a:pt x="357180" y="242662"/>
                </a:lnTo>
                <a:lnTo>
                  <a:pt x="305180" y="246633"/>
                </a:lnTo>
                <a:lnTo>
                  <a:pt x="253372" y="242665"/>
                </a:lnTo>
                <a:lnTo>
                  <a:pt x="204189" y="231152"/>
                </a:lnTo>
                <a:lnTo>
                  <a:pt x="158610" y="212683"/>
                </a:lnTo>
                <a:lnTo>
                  <a:pt x="117611" y="187848"/>
                </a:lnTo>
                <a:lnTo>
                  <a:pt x="82171" y="157234"/>
                </a:lnTo>
                <a:lnTo>
                  <a:pt x="53267" y="121430"/>
                </a:lnTo>
                <a:lnTo>
                  <a:pt x="31876" y="81025"/>
                </a:lnTo>
                <a:lnTo>
                  <a:pt x="0" y="81025"/>
                </a:lnTo>
                <a:lnTo>
                  <a:pt x="51053" y="0"/>
                </a:lnTo>
                <a:lnTo>
                  <a:pt x="140970" y="81025"/>
                </a:lnTo>
                <a:lnTo>
                  <a:pt x="110743" y="81025"/>
                </a:lnTo>
                <a:lnTo>
                  <a:pt x="138969" y="114742"/>
                </a:lnTo>
                <a:lnTo>
                  <a:pt x="174786" y="141568"/>
                </a:lnTo>
                <a:lnTo>
                  <a:pt x="216423" y="161049"/>
                </a:lnTo>
                <a:lnTo>
                  <a:pt x="262110" y="172732"/>
                </a:lnTo>
                <a:lnTo>
                  <a:pt x="310076" y="176164"/>
                </a:lnTo>
                <a:lnTo>
                  <a:pt x="358551" y="170893"/>
                </a:lnTo>
                <a:lnTo>
                  <a:pt x="405764" y="156463"/>
                </a:lnTo>
                <a:lnTo>
                  <a:pt x="454886" y="128533"/>
                </a:lnTo>
                <a:lnTo>
                  <a:pt x="492125" y="91614"/>
                </a:lnTo>
                <a:lnTo>
                  <a:pt x="515743" y="48004"/>
                </a:lnTo>
                <a:lnTo>
                  <a:pt x="524001" y="0"/>
                </a:lnTo>
                <a:lnTo>
                  <a:pt x="594487" y="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45429" y="165304"/>
            <a:ext cx="156718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0" i="0" spc="-5" dirty="0"/>
              <a:t>Thank</a:t>
            </a:r>
            <a:r>
              <a:rPr sz="2400" b="0" i="0" spc="-35" dirty="0"/>
              <a:t> </a:t>
            </a:r>
            <a:r>
              <a:rPr sz="2400" b="0" i="0" spc="-15" dirty="0"/>
              <a:t>you!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1845666" y="901040"/>
            <a:ext cx="8569325" cy="3531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8175" marR="3172460" algn="ctr">
              <a:lnSpc>
                <a:spcPct val="150000"/>
              </a:lnSpc>
              <a:spcBef>
                <a:spcPts val="100"/>
              </a:spcBef>
            </a:pPr>
            <a:r>
              <a:rPr sz="2000" dirty="0">
                <a:solidFill>
                  <a:prstClr val="black"/>
                </a:solidFill>
                <a:latin typeface="Palatino Linotype"/>
                <a:cs typeface="Palatino Linotype"/>
              </a:rPr>
              <a:t>Catherine</a:t>
            </a:r>
            <a:r>
              <a:rPr sz="2000" spc="-9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Palatino Linotype"/>
                <a:cs typeface="Palatino Linotype"/>
              </a:rPr>
              <a:t>Sandoval  </a:t>
            </a:r>
            <a:r>
              <a:rPr sz="2000" dirty="0">
                <a:solidFill>
                  <a:prstClr val="black"/>
                </a:solidFill>
                <a:latin typeface="Palatino Linotype"/>
                <a:cs typeface="Palatino Linotype"/>
              </a:rPr>
              <a:t>Associate</a:t>
            </a:r>
            <a:r>
              <a:rPr sz="2000" spc="-9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2000" dirty="0">
                <a:solidFill>
                  <a:prstClr val="black"/>
                </a:solidFill>
                <a:latin typeface="Palatino Linotype"/>
                <a:cs typeface="Palatino Linotype"/>
              </a:rPr>
              <a:t>Professor</a:t>
            </a:r>
            <a:endParaRPr sz="2000">
              <a:solidFill>
                <a:prstClr val="black"/>
              </a:solidFill>
              <a:latin typeface="Palatino Linotype"/>
              <a:cs typeface="Palatino Linotype"/>
            </a:endParaRPr>
          </a:p>
          <a:p>
            <a:pPr marL="2187575" marR="2182495" algn="ctr">
              <a:lnSpc>
                <a:spcPct val="150000"/>
              </a:lnSpc>
            </a:pPr>
            <a:r>
              <a:rPr sz="2000" spc="-5" dirty="0">
                <a:solidFill>
                  <a:prstClr val="black"/>
                </a:solidFill>
                <a:latin typeface="Palatino Linotype"/>
                <a:cs typeface="Palatino Linotype"/>
              </a:rPr>
              <a:t>Santa </a:t>
            </a:r>
            <a:r>
              <a:rPr sz="2000" dirty="0">
                <a:solidFill>
                  <a:prstClr val="black"/>
                </a:solidFill>
                <a:latin typeface="Palatino Linotype"/>
                <a:cs typeface="Palatino Linotype"/>
              </a:rPr>
              <a:t>Clara </a:t>
            </a:r>
            <a:r>
              <a:rPr sz="2000" spc="-5" dirty="0">
                <a:solidFill>
                  <a:prstClr val="black"/>
                </a:solidFill>
                <a:latin typeface="Palatino Linotype"/>
                <a:cs typeface="Palatino Linotype"/>
              </a:rPr>
              <a:t>University </a:t>
            </a:r>
            <a:r>
              <a:rPr sz="2000" dirty="0">
                <a:solidFill>
                  <a:prstClr val="black"/>
                </a:solidFill>
                <a:latin typeface="Palatino Linotype"/>
                <a:cs typeface="Palatino Linotype"/>
              </a:rPr>
              <a:t>School of</a:t>
            </a:r>
            <a:r>
              <a:rPr sz="2000" spc="-105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2000" dirty="0">
                <a:solidFill>
                  <a:prstClr val="black"/>
                </a:solidFill>
                <a:latin typeface="Palatino Linotype"/>
                <a:cs typeface="Palatino Linotype"/>
              </a:rPr>
              <a:t>Law  </a:t>
            </a:r>
            <a:r>
              <a:rPr sz="20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Palatino Linotype"/>
                <a:cs typeface="Palatino Linotype"/>
                <a:hlinkClick r:id="rId2"/>
              </a:rPr>
              <a:t>Csandoval@scu.edu</a:t>
            </a:r>
            <a:endParaRPr sz="2000">
              <a:solidFill>
                <a:prstClr val="black"/>
              </a:solidFill>
              <a:latin typeface="Palatino Linotype"/>
              <a:cs typeface="Palatino Linotype"/>
            </a:endParaRPr>
          </a:p>
          <a:p>
            <a:endParaRPr sz="2000">
              <a:solidFill>
                <a:prstClr val="black"/>
              </a:solidFill>
              <a:latin typeface="Palatino Linotype"/>
              <a:cs typeface="Palatino Linotype"/>
            </a:endParaRPr>
          </a:p>
          <a:p>
            <a:pPr>
              <a:spcBef>
                <a:spcPts val="10"/>
              </a:spcBef>
            </a:pPr>
            <a:endParaRPr sz="1550">
              <a:solidFill>
                <a:prstClr val="black"/>
              </a:solidFill>
              <a:latin typeface="Palatino Linotype"/>
              <a:cs typeface="Palatino Linotype"/>
            </a:endParaRPr>
          </a:p>
          <a:p>
            <a:pPr marL="12065" marR="5080" algn="ctr">
              <a:spcBef>
                <a:spcPts val="5"/>
              </a:spcBef>
            </a:pPr>
            <a:r>
              <a:rPr sz="2000" dirty="0">
                <a:solidFill>
                  <a:prstClr val="black"/>
                </a:solidFill>
                <a:latin typeface="Palatino Linotype"/>
                <a:cs typeface="Palatino Linotype"/>
              </a:rPr>
              <a:t>See Professor </a:t>
            </a:r>
            <a:r>
              <a:rPr sz="2000" spc="-30" dirty="0">
                <a:solidFill>
                  <a:prstClr val="black"/>
                </a:solidFill>
                <a:latin typeface="Palatino Linotype"/>
                <a:cs typeface="Palatino Linotype"/>
              </a:rPr>
              <a:t>Sandoval’s </a:t>
            </a:r>
            <a:r>
              <a:rPr sz="2000" dirty="0">
                <a:solidFill>
                  <a:prstClr val="black"/>
                </a:solidFill>
                <a:latin typeface="Palatino Linotype"/>
                <a:cs typeface="Palatino Linotype"/>
              </a:rPr>
              <a:t>SCU Law Faculty </a:t>
            </a:r>
            <a:r>
              <a:rPr sz="2000" spc="-15" dirty="0">
                <a:solidFill>
                  <a:prstClr val="black"/>
                </a:solidFill>
                <a:latin typeface="Palatino Linotype"/>
                <a:cs typeface="Palatino Linotype"/>
              </a:rPr>
              <a:t>Page </a:t>
            </a:r>
            <a:r>
              <a:rPr sz="2000" dirty="0">
                <a:solidFill>
                  <a:prstClr val="black"/>
                </a:solidFill>
                <a:latin typeface="Palatino Linotype"/>
                <a:cs typeface="Palatino Linotype"/>
              </a:rPr>
              <a:t>for More Information</a:t>
            </a:r>
            <a:r>
              <a:rPr sz="2000" spc="-13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2000" dirty="0">
                <a:solidFill>
                  <a:prstClr val="black"/>
                </a:solidFill>
                <a:latin typeface="Palatino Linotype"/>
                <a:cs typeface="Palatino Linotype"/>
              </a:rPr>
              <a:t>about  </a:t>
            </a:r>
            <a:r>
              <a:rPr sz="2000" spc="-5" dirty="0">
                <a:solidFill>
                  <a:prstClr val="black"/>
                </a:solidFill>
                <a:latin typeface="Palatino Linotype"/>
                <a:cs typeface="Palatino Linotype"/>
              </a:rPr>
              <a:t>Her </a:t>
            </a:r>
            <a:r>
              <a:rPr sz="2000" dirty="0">
                <a:solidFill>
                  <a:prstClr val="black"/>
                </a:solidFill>
                <a:latin typeface="Palatino Linotype"/>
                <a:cs typeface="Palatino Linotype"/>
              </a:rPr>
              <a:t>Recent</a:t>
            </a:r>
            <a:r>
              <a:rPr sz="2000" spc="-1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2000" dirty="0">
                <a:solidFill>
                  <a:prstClr val="black"/>
                </a:solidFill>
                <a:latin typeface="Palatino Linotype"/>
                <a:cs typeface="Palatino Linotype"/>
              </a:rPr>
              <a:t>Scholarship:</a:t>
            </a:r>
            <a:endParaRPr sz="2000">
              <a:solidFill>
                <a:prstClr val="black"/>
              </a:solidFill>
              <a:latin typeface="Palatino Linotype"/>
              <a:cs typeface="Palatino Linotype"/>
            </a:endParaRPr>
          </a:p>
          <a:p>
            <a:pPr algn="ctr">
              <a:spcBef>
                <a:spcPts val="1200"/>
              </a:spcBef>
            </a:pPr>
            <a:r>
              <a:rPr sz="2000" spc="-10" dirty="0">
                <a:solidFill>
                  <a:prstClr val="black"/>
                </a:solidFill>
                <a:latin typeface="Palatino Linotype"/>
                <a:cs typeface="Palatino Linotype"/>
              </a:rPr>
              <a:t>https://law.scu.edu/faculty/profile/sandoval-catherine/</a:t>
            </a:r>
            <a:endParaRPr sz="2000">
              <a:solidFill>
                <a:prstClr val="black"/>
              </a:solidFill>
              <a:latin typeface="Palatino Linotype"/>
              <a:cs typeface="Palatino Linotyp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05044" y="4648200"/>
            <a:ext cx="1648968" cy="16200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200" y="1307591"/>
            <a:ext cx="10515600" cy="0"/>
          </a:xfrm>
          <a:custGeom>
            <a:avLst/>
            <a:gdLst/>
            <a:ahLst/>
            <a:cxnLst/>
            <a:rect l="l" t="t" r="r" b="b"/>
            <a:pathLst>
              <a:path w="10515600">
                <a:moveTo>
                  <a:pt x="0" y="0"/>
                </a:moveTo>
                <a:lnTo>
                  <a:pt x="10515600" y="0"/>
                </a:lnTo>
              </a:path>
            </a:pathLst>
          </a:custGeom>
          <a:ln w="2895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82945" y="1706879"/>
            <a:ext cx="6355079" cy="42367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71358" y="663065"/>
            <a:ext cx="986345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u="none" spc="-35" dirty="0">
                <a:solidFill>
                  <a:srgbClr val="0070C0"/>
                </a:solidFill>
                <a:latin typeface="Calibri"/>
                <a:cs typeface="Calibri"/>
              </a:rPr>
              <a:t>Water </a:t>
            </a:r>
            <a:r>
              <a:rPr sz="2800" u="none" dirty="0">
                <a:solidFill>
                  <a:srgbClr val="0070C0"/>
                </a:solidFill>
                <a:latin typeface="Calibri"/>
                <a:cs typeface="Calibri"/>
              </a:rPr>
              <a:t>+ </a:t>
            </a:r>
            <a:r>
              <a:rPr sz="2800" u="none" spc="-10" dirty="0">
                <a:solidFill>
                  <a:srgbClr val="0070C0"/>
                </a:solidFill>
                <a:latin typeface="Calibri"/>
                <a:cs typeface="Calibri"/>
              </a:rPr>
              <a:t>Energy </a:t>
            </a:r>
            <a:r>
              <a:rPr sz="2800" u="none" spc="-15" dirty="0">
                <a:solidFill>
                  <a:srgbClr val="0070C0"/>
                </a:solidFill>
                <a:latin typeface="Calibri"/>
                <a:cs typeface="Calibri"/>
              </a:rPr>
              <a:t>Resources </a:t>
            </a:r>
            <a:r>
              <a:rPr sz="2800" u="none" spc="-20" dirty="0">
                <a:solidFill>
                  <a:srgbClr val="0070C0"/>
                </a:solidFill>
                <a:latin typeface="Calibri"/>
                <a:cs typeface="Calibri"/>
              </a:rPr>
              <a:t>Keep </a:t>
            </a:r>
            <a:r>
              <a:rPr sz="2800" u="none" spc="-5" dirty="0">
                <a:solidFill>
                  <a:srgbClr val="0070C0"/>
                </a:solidFill>
                <a:latin typeface="Calibri"/>
                <a:cs typeface="Calibri"/>
              </a:rPr>
              <a:t>Communities </a:t>
            </a:r>
            <a:r>
              <a:rPr sz="2800" u="none" spc="-15" dirty="0">
                <a:solidFill>
                  <a:srgbClr val="0070C0"/>
                </a:solidFill>
                <a:latin typeface="Calibri"/>
                <a:cs typeface="Calibri"/>
              </a:rPr>
              <a:t>Vibrant </a:t>
            </a:r>
            <a:r>
              <a:rPr sz="2800" u="none" dirty="0">
                <a:solidFill>
                  <a:srgbClr val="0070C0"/>
                </a:solidFill>
                <a:latin typeface="Calibri"/>
                <a:cs typeface="Calibri"/>
              </a:rPr>
              <a:t>and</a:t>
            </a:r>
            <a:r>
              <a:rPr sz="2800" u="none" spc="14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u="none" spc="-10" dirty="0">
                <a:solidFill>
                  <a:srgbClr val="0070C0"/>
                </a:solidFill>
                <a:latin typeface="Calibri"/>
                <a:cs typeface="Calibri"/>
              </a:rPr>
              <a:t>Resilient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1358" y="1806702"/>
            <a:ext cx="4208780" cy="2177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Topics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35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1800" spc="-5" dirty="0">
                <a:latin typeface="Calibri"/>
                <a:cs typeface="Calibri"/>
              </a:rPr>
              <a:t>What </a:t>
            </a:r>
            <a:r>
              <a:rPr sz="1800" dirty="0">
                <a:latin typeface="Calibri"/>
                <a:cs typeface="Calibri"/>
              </a:rPr>
              <a:t>is </a:t>
            </a:r>
            <a:r>
              <a:rPr sz="1800" spc="-5" dirty="0">
                <a:latin typeface="Calibri"/>
                <a:cs typeface="Calibri"/>
              </a:rPr>
              <a:t>the </a:t>
            </a:r>
            <a:r>
              <a:rPr sz="1800" spc="-25" dirty="0">
                <a:latin typeface="Calibri"/>
                <a:cs typeface="Calibri"/>
              </a:rPr>
              <a:t>Water </a:t>
            </a:r>
            <a:r>
              <a:rPr sz="1800" dirty="0">
                <a:latin typeface="Calibri"/>
                <a:cs typeface="Calibri"/>
              </a:rPr>
              <a:t>+ </a:t>
            </a:r>
            <a:r>
              <a:rPr sz="1800" spc="-10" dirty="0">
                <a:latin typeface="Calibri"/>
                <a:cs typeface="Calibri"/>
              </a:rPr>
              <a:t>Energy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Nexus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08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800" spc="-15" dirty="0">
                <a:latin typeface="Calibri"/>
                <a:cs typeface="Calibri"/>
              </a:rPr>
              <a:t>Why </a:t>
            </a:r>
            <a:r>
              <a:rPr sz="1800" dirty="0">
                <a:latin typeface="Calibri"/>
                <a:cs typeface="Calibri"/>
              </a:rPr>
              <a:t>is it </a:t>
            </a:r>
            <a:r>
              <a:rPr sz="1800" spc="-10" dirty="0">
                <a:latin typeface="Calibri"/>
                <a:cs typeface="Calibri"/>
              </a:rPr>
              <a:t>important </a:t>
            </a:r>
            <a:r>
              <a:rPr sz="1800" spc="-15" dirty="0">
                <a:latin typeface="Calibri"/>
                <a:cs typeface="Calibri"/>
              </a:rPr>
              <a:t>to water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utilities</a:t>
            </a:r>
            <a:endParaRPr sz="1800">
              <a:latin typeface="Calibri"/>
              <a:cs typeface="Calibri"/>
            </a:endParaRPr>
          </a:p>
          <a:p>
            <a:pPr marL="355600" marR="5080" indent="-342900">
              <a:lnSpc>
                <a:spcPct val="1500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1800" spc="-5" dirty="0">
                <a:latin typeface="Calibri"/>
                <a:cs typeface="Calibri"/>
              </a:rPr>
              <a:t>How </a:t>
            </a:r>
            <a:r>
              <a:rPr sz="1800" spc="-10" dirty="0">
                <a:latin typeface="Calibri"/>
                <a:cs typeface="Calibri"/>
              </a:rPr>
              <a:t>can </a:t>
            </a:r>
            <a:r>
              <a:rPr sz="1800" dirty="0">
                <a:latin typeface="Calibri"/>
                <a:cs typeface="Calibri"/>
              </a:rPr>
              <a:t>public </a:t>
            </a:r>
            <a:r>
              <a:rPr sz="1800" spc="-5" dirty="0">
                <a:latin typeface="Calibri"/>
                <a:cs typeface="Calibri"/>
              </a:rPr>
              <a:t>policy support </a:t>
            </a:r>
            <a:r>
              <a:rPr sz="1800" spc="-10" dirty="0">
                <a:latin typeface="Calibri"/>
                <a:cs typeface="Calibri"/>
              </a:rPr>
              <a:t>innovation  </a:t>
            </a:r>
            <a:r>
              <a:rPr sz="1800" dirty="0">
                <a:latin typeface="Calibri"/>
                <a:cs typeface="Calibri"/>
              </a:rPr>
              <a:t>in </a:t>
            </a:r>
            <a:r>
              <a:rPr sz="1800" spc="-5" dirty="0">
                <a:latin typeface="Calibri"/>
                <a:cs typeface="Calibri"/>
              </a:rPr>
              <a:t>the </a:t>
            </a:r>
            <a:r>
              <a:rPr sz="1800" spc="-25" dirty="0">
                <a:latin typeface="Calibri"/>
                <a:cs typeface="Calibri"/>
              </a:rPr>
              <a:t>Water </a:t>
            </a:r>
            <a:r>
              <a:rPr sz="1800" dirty="0">
                <a:latin typeface="Calibri"/>
                <a:cs typeface="Calibri"/>
              </a:rPr>
              <a:t>+ </a:t>
            </a:r>
            <a:r>
              <a:rPr sz="1800" spc="-10" dirty="0">
                <a:latin typeface="Calibri"/>
                <a:cs typeface="Calibri"/>
              </a:rPr>
              <a:t>Energy</a:t>
            </a:r>
            <a:r>
              <a:rPr sz="1800" spc="5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Nexus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200" y="1307591"/>
            <a:ext cx="10515600" cy="0"/>
          </a:xfrm>
          <a:custGeom>
            <a:avLst/>
            <a:gdLst/>
            <a:ahLst/>
            <a:cxnLst/>
            <a:rect l="l" t="t" r="r" b="b"/>
            <a:pathLst>
              <a:path w="10515600">
                <a:moveTo>
                  <a:pt x="0" y="0"/>
                </a:moveTo>
                <a:lnTo>
                  <a:pt x="10515600" y="0"/>
                </a:lnTo>
              </a:path>
            </a:pathLst>
          </a:custGeom>
          <a:ln w="2895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86461" y="720073"/>
            <a:ext cx="8918575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u="none" dirty="0"/>
              <a:t>The </a:t>
            </a:r>
            <a:r>
              <a:rPr sz="2500" u="none" spc="-20" dirty="0"/>
              <a:t>Water </a:t>
            </a:r>
            <a:r>
              <a:rPr sz="2500" u="none" dirty="0"/>
              <a:t>+ Energy Nexus </a:t>
            </a:r>
            <a:r>
              <a:rPr sz="2500" u="none" spc="-5" dirty="0"/>
              <a:t>Can Help </a:t>
            </a:r>
            <a:r>
              <a:rPr sz="2500" u="none" dirty="0"/>
              <a:t>Achieve </a:t>
            </a:r>
            <a:r>
              <a:rPr sz="2500" u="none" spc="-5" dirty="0"/>
              <a:t>Shared</a:t>
            </a:r>
            <a:r>
              <a:rPr sz="2500" u="none" spc="-155" dirty="0"/>
              <a:t> </a:t>
            </a:r>
            <a:r>
              <a:rPr sz="2500" u="none" dirty="0"/>
              <a:t>Goals</a:t>
            </a:r>
            <a:endParaRPr sz="2500"/>
          </a:p>
        </p:txBody>
      </p:sp>
      <p:sp>
        <p:nvSpPr>
          <p:cNvPr id="4" name="object 4"/>
          <p:cNvSpPr/>
          <p:nvPr/>
        </p:nvSpPr>
        <p:spPr>
          <a:xfrm>
            <a:off x="1486662" y="1597914"/>
            <a:ext cx="2021585" cy="6073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58640" y="1594866"/>
            <a:ext cx="2021585" cy="6134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790669" y="1660343"/>
            <a:ext cx="4187825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82595" algn="l"/>
              </a:tabLst>
            </a:pPr>
            <a:r>
              <a:rPr sz="2500" spc="-5" dirty="0">
                <a:latin typeface="Calibri"/>
                <a:cs typeface="Calibri"/>
              </a:rPr>
              <a:t>Challenges	Solutions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498341" y="5836158"/>
            <a:ext cx="855725" cy="6766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09700" y="5238750"/>
            <a:ext cx="5033771" cy="7216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99788" y="4714494"/>
            <a:ext cx="2050541" cy="8458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795071" y="4925176"/>
            <a:ext cx="1246721" cy="4344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55414" y="3982211"/>
            <a:ext cx="2050541" cy="8458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85891" y="4162425"/>
            <a:ext cx="1417599" cy="48943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11040" y="3249167"/>
            <a:ext cx="2050541" cy="84581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35379" y="3562153"/>
            <a:ext cx="1004836" cy="20506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66665" y="2516885"/>
            <a:ext cx="2049779" cy="84505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965382" y="2701787"/>
            <a:ext cx="1279791" cy="44252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513332" y="4514850"/>
            <a:ext cx="2050541" cy="8458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942149" y="4701675"/>
            <a:ext cx="1221657" cy="21856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101072" y="4950844"/>
            <a:ext cx="861214" cy="19542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568958" y="3781806"/>
            <a:ext cx="2050541" cy="84581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22407" y="4071956"/>
            <a:ext cx="1733169" cy="2531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624584" y="3049523"/>
            <a:ext cx="2050541" cy="84581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37259" y="3250554"/>
            <a:ext cx="1611590" cy="45656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4" name="object 24"/>
          <p:cNvGraphicFramePr>
            <a:graphicFrameLocks noGrp="1"/>
          </p:cNvGraphicFramePr>
          <p:nvPr/>
        </p:nvGraphicFramePr>
        <p:xfrm>
          <a:off x="7674864" y="2814827"/>
          <a:ext cx="3768090" cy="20292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68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39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21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Protection </a:t>
                      </a:r>
                      <a:r>
                        <a:rPr sz="2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 </a:t>
                      </a:r>
                      <a:r>
                        <a:rPr sz="21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natural</a:t>
                      </a:r>
                      <a:r>
                        <a:rPr sz="2100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resources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52704" marB="0">
                    <a:lnL w="19050">
                      <a:solidFill>
                        <a:srgbClr val="E7E6E6"/>
                      </a:solidFill>
                      <a:prstDash val="solid"/>
                    </a:lnL>
                    <a:lnR w="19050">
                      <a:solidFill>
                        <a:srgbClr val="E7E6E6"/>
                      </a:solidFill>
                      <a:prstDash val="solid"/>
                    </a:lnR>
                    <a:lnT w="19050">
                      <a:solidFill>
                        <a:srgbClr val="E7E6E6"/>
                      </a:solidFill>
                      <a:prstDash val="solid"/>
                    </a:lnT>
                    <a:lnB w="19050">
                      <a:solidFill>
                        <a:srgbClr val="E7E6E6"/>
                      </a:solidFill>
                      <a:prstDash val="solid"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5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21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Efficient </a:t>
                      </a:r>
                      <a:r>
                        <a:rPr sz="21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use </a:t>
                      </a:r>
                      <a:r>
                        <a:rPr sz="2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 </a:t>
                      </a:r>
                      <a:r>
                        <a:rPr sz="21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natural</a:t>
                      </a:r>
                      <a:r>
                        <a:rPr sz="2100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resources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64769" marB="0">
                    <a:lnL w="19050">
                      <a:solidFill>
                        <a:srgbClr val="E7E6E6"/>
                      </a:solidFill>
                      <a:prstDash val="solid"/>
                    </a:lnL>
                    <a:lnR w="19050">
                      <a:solidFill>
                        <a:srgbClr val="E7E6E6"/>
                      </a:solidFill>
                      <a:prstDash val="solid"/>
                    </a:lnR>
                    <a:lnT w="19050">
                      <a:solidFill>
                        <a:srgbClr val="E7E6E6"/>
                      </a:solidFill>
                      <a:prstDash val="solid"/>
                    </a:lnT>
                    <a:lnB w="19050">
                      <a:solidFill>
                        <a:srgbClr val="E7E6E6"/>
                      </a:solidFill>
                      <a:prstDash val="solid"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8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2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Enhance </a:t>
                      </a:r>
                      <a:r>
                        <a:rPr sz="21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community</a:t>
                      </a:r>
                      <a:r>
                        <a:rPr sz="2100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resiliency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64135" marB="0">
                    <a:lnL w="19050">
                      <a:solidFill>
                        <a:srgbClr val="E7E6E6"/>
                      </a:solidFill>
                      <a:prstDash val="solid"/>
                    </a:lnL>
                    <a:lnR w="19050">
                      <a:solidFill>
                        <a:srgbClr val="E7E6E6"/>
                      </a:solidFill>
                      <a:prstDash val="solid"/>
                    </a:lnR>
                    <a:lnT w="19050">
                      <a:solidFill>
                        <a:srgbClr val="E7E6E6"/>
                      </a:solidFill>
                      <a:prstDash val="solid"/>
                    </a:lnT>
                    <a:lnB w="19050">
                      <a:solidFill>
                        <a:srgbClr val="E7E6E6"/>
                      </a:solidFill>
                      <a:prstDash val="solid"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21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Adapt </a:t>
                      </a:r>
                      <a:r>
                        <a:rPr sz="21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 </a:t>
                      </a:r>
                      <a:r>
                        <a:rPr sz="2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changing</a:t>
                      </a:r>
                      <a:r>
                        <a:rPr sz="2100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landscape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64769" marB="0">
                    <a:lnL w="19050">
                      <a:solidFill>
                        <a:srgbClr val="E7E6E6"/>
                      </a:solidFill>
                      <a:prstDash val="solid"/>
                    </a:lnL>
                    <a:lnR w="19050">
                      <a:solidFill>
                        <a:srgbClr val="E7E6E6"/>
                      </a:solidFill>
                      <a:prstDash val="solid"/>
                    </a:lnR>
                    <a:lnT w="19050">
                      <a:solidFill>
                        <a:srgbClr val="E7E6E6"/>
                      </a:solidFill>
                      <a:prstDash val="solid"/>
                    </a:lnT>
                    <a:lnB w="19050">
                      <a:solidFill>
                        <a:srgbClr val="E7E6E6"/>
                      </a:solidFill>
                      <a:prstDash val="solid"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200" y="1307591"/>
            <a:ext cx="10515600" cy="0"/>
          </a:xfrm>
          <a:custGeom>
            <a:avLst/>
            <a:gdLst/>
            <a:ahLst/>
            <a:cxnLst/>
            <a:rect l="l" t="t" r="r" b="b"/>
            <a:pathLst>
              <a:path w="10515600">
                <a:moveTo>
                  <a:pt x="0" y="0"/>
                </a:moveTo>
                <a:lnTo>
                  <a:pt x="10515600" y="0"/>
                </a:lnTo>
              </a:path>
            </a:pathLst>
          </a:custGeom>
          <a:ln w="2895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60483" y="651033"/>
            <a:ext cx="875728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u="none" spc="-5" dirty="0"/>
              <a:t>How </a:t>
            </a:r>
            <a:r>
              <a:rPr sz="2800" u="none" dirty="0"/>
              <a:t>Much Electricity </a:t>
            </a:r>
            <a:r>
              <a:rPr sz="2800" u="none" spc="-5" dirty="0"/>
              <a:t>Does the </a:t>
            </a:r>
            <a:r>
              <a:rPr sz="2800" u="none" spc="-25" dirty="0"/>
              <a:t>Water </a:t>
            </a:r>
            <a:r>
              <a:rPr sz="2800" u="none" spc="-5" dirty="0"/>
              <a:t>Industry</a:t>
            </a:r>
            <a:r>
              <a:rPr sz="2800" u="none" spc="40" dirty="0"/>
              <a:t> </a:t>
            </a:r>
            <a:r>
              <a:rPr sz="2800" u="none" spc="-5" dirty="0"/>
              <a:t>Use?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1037336" y="1379474"/>
            <a:ext cx="6847205" cy="2955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94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79400" algn="l"/>
              </a:tabLst>
            </a:pPr>
            <a:r>
              <a:rPr sz="2800" dirty="0">
                <a:solidFill>
                  <a:srgbClr val="3E3E3E"/>
                </a:solidFill>
                <a:latin typeface="Arial"/>
                <a:cs typeface="Arial"/>
              </a:rPr>
              <a:t>Drinking </a:t>
            </a:r>
            <a:r>
              <a:rPr sz="2800" spc="-5" dirty="0">
                <a:solidFill>
                  <a:srgbClr val="3E3E3E"/>
                </a:solidFill>
                <a:latin typeface="Arial"/>
                <a:cs typeface="Arial"/>
              </a:rPr>
              <a:t>water </a:t>
            </a:r>
            <a:r>
              <a:rPr sz="2800" dirty="0">
                <a:solidFill>
                  <a:srgbClr val="3E3E3E"/>
                </a:solidFill>
                <a:latin typeface="Arial"/>
                <a:cs typeface="Arial"/>
              </a:rPr>
              <a:t>and </a:t>
            </a:r>
            <a:r>
              <a:rPr sz="2800" spc="-5" dirty="0">
                <a:solidFill>
                  <a:srgbClr val="3E3E3E"/>
                </a:solidFill>
                <a:latin typeface="Arial"/>
                <a:cs typeface="Arial"/>
              </a:rPr>
              <a:t>wastewater </a:t>
            </a:r>
            <a:r>
              <a:rPr sz="2800" dirty="0">
                <a:solidFill>
                  <a:srgbClr val="3E3E3E"/>
                </a:solidFill>
                <a:latin typeface="Arial"/>
                <a:cs typeface="Arial"/>
              </a:rPr>
              <a:t>consume:</a:t>
            </a:r>
            <a:endParaRPr sz="2800">
              <a:latin typeface="Arial"/>
              <a:cs typeface="Arial"/>
            </a:endParaRPr>
          </a:p>
          <a:p>
            <a:pPr marL="736600" lvl="1" indent="-228600">
              <a:lnSpc>
                <a:spcPct val="100000"/>
              </a:lnSpc>
              <a:spcBef>
                <a:spcPts val="2020"/>
              </a:spcBef>
              <a:buChar char="•"/>
              <a:tabLst>
                <a:tab pos="736600" algn="l"/>
              </a:tabLst>
            </a:pPr>
            <a:r>
              <a:rPr sz="2400" spc="-5" dirty="0">
                <a:solidFill>
                  <a:srgbClr val="3E3E3E"/>
                </a:solidFill>
                <a:latin typeface="Arial"/>
                <a:cs typeface="Arial"/>
              </a:rPr>
              <a:t>2% of domestic</a:t>
            </a:r>
            <a:r>
              <a:rPr sz="2400" spc="15" dirty="0">
                <a:solidFill>
                  <a:srgbClr val="3E3E3E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E3E3E"/>
                </a:solidFill>
                <a:latin typeface="Arial"/>
                <a:cs typeface="Arial"/>
              </a:rPr>
              <a:t>electricity</a:t>
            </a:r>
            <a:r>
              <a:rPr sz="1800" spc="-7" baseline="50925" dirty="0">
                <a:solidFill>
                  <a:srgbClr val="3E3E3E"/>
                </a:solidFill>
                <a:latin typeface="Arial"/>
                <a:cs typeface="Arial"/>
              </a:rPr>
              <a:t>1</a:t>
            </a:r>
            <a:endParaRPr sz="1800" baseline="50925">
              <a:latin typeface="Arial"/>
              <a:cs typeface="Arial"/>
            </a:endParaRPr>
          </a:p>
          <a:p>
            <a:pPr marL="736600" lvl="1" indent="-228600">
              <a:lnSpc>
                <a:spcPct val="100000"/>
              </a:lnSpc>
              <a:spcBef>
                <a:spcPts val="210"/>
              </a:spcBef>
              <a:buChar char="•"/>
              <a:tabLst>
                <a:tab pos="736600" algn="l"/>
              </a:tabLst>
            </a:pPr>
            <a:r>
              <a:rPr sz="2400" spc="-5" dirty="0">
                <a:solidFill>
                  <a:srgbClr val="3E3E3E"/>
                </a:solidFill>
                <a:latin typeface="Arial"/>
                <a:cs typeface="Arial"/>
              </a:rPr>
              <a:t>7% of worldwide</a:t>
            </a:r>
            <a:r>
              <a:rPr sz="2400" spc="20" dirty="0">
                <a:solidFill>
                  <a:srgbClr val="3E3E3E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E3E3E"/>
                </a:solidFill>
                <a:latin typeface="Arial"/>
                <a:cs typeface="Arial"/>
              </a:rPr>
              <a:t>energy</a:t>
            </a:r>
            <a:r>
              <a:rPr sz="2400" spc="-7" baseline="24305" dirty="0">
                <a:solidFill>
                  <a:srgbClr val="3E3E3E"/>
                </a:solidFill>
                <a:latin typeface="Arial"/>
                <a:cs typeface="Arial"/>
              </a:rPr>
              <a:t>2</a:t>
            </a:r>
            <a:endParaRPr sz="2400" baseline="24305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15"/>
              </a:spcBef>
              <a:buClr>
                <a:srgbClr val="3E3E3E"/>
              </a:buClr>
              <a:buFont typeface="Arial"/>
              <a:buChar char="•"/>
            </a:pPr>
            <a:endParaRPr sz="3450">
              <a:latin typeface="Arial"/>
              <a:cs typeface="Arial"/>
            </a:endParaRPr>
          </a:p>
          <a:p>
            <a:pPr marL="279400" marR="88900" indent="-228600">
              <a:lnSpc>
                <a:spcPts val="2590"/>
              </a:lnSpc>
              <a:buChar char="•"/>
              <a:tabLst>
                <a:tab pos="279400" algn="l"/>
              </a:tabLst>
            </a:pPr>
            <a:r>
              <a:rPr sz="2400" spc="-5" dirty="0">
                <a:solidFill>
                  <a:srgbClr val="3E3E3E"/>
                </a:solidFill>
                <a:latin typeface="Arial"/>
                <a:cs typeface="Arial"/>
              </a:rPr>
              <a:t>Running the hot water faucet for 5 minutes uses  about the same amount of energy as burning a  60-watt bulb for 14</a:t>
            </a:r>
            <a:r>
              <a:rPr sz="2400" spc="15" dirty="0">
                <a:solidFill>
                  <a:srgbClr val="3E3E3E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E3E3E"/>
                </a:solidFill>
                <a:latin typeface="Arial"/>
                <a:cs typeface="Arial"/>
              </a:rPr>
              <a:t>hours.</a:t>
            </a:r>
            <a:r>
              <a:rPr sz="2400" spc="-7" baseline="24305" dirty="0">
                <a:solidFill>
                  <a:srgbClr val="3E3E3E"/>
                </a:solidFill>
                <a:latin typeface="Arial"/>
                <a:cs typeface="Arial"/>
              </a:rPr>
              <a:t>3</a:t>
            </a:r>
            <a:endParaRPr sz="2400" baseline="24305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49350" y="4943021"/>
            <a:ext cx="726948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600" spc="-5" dirty="0">
                <a:latin typeface="Calibri"/>
                <a:cs typeface="Calibri"/>
              </a:rPr>
              <a:t>Electricity Usage and Management in the Municipal </a:t>
            </a:r>
            <a:r>
              <a:rPr sz="1600" spc="-20" dirty="0">
                <a:latin typeface="Calibri"/>
                <a:cs typeface="Calibri"/>
              </a:rPr>
              <a:t>Water </a:t>
            </a:r>
            <a:r>
              <a:rPr sz="1600" spc="-5" dirty="0">
                <a:latin typeface="Calibri"/>
                <a:cs typeface="Calibri"/>
              </a:rPr>
              <a:t>Supply and </a:t>
            </a:r>
            <a:r>
              <a:rPr sz="1600" spc="-20" dirty="0">
                <a:latin typeface="Calibri"/>
                <a:cs typeface="Calibri"/>
              </a:rPr>
              <a:t>Wastewater  </a:t>
            </a:r>
            <a:r>
              <a:rPr sz="1600" spc="-10" dirty="0">
                <a:latin typeface="Calibri"/>
                <a:cs typeface="Calibri"/>
              </a:rPr>
              <a:t>Industries. </a:t>
            </a:r>
            <a:r>
              <a:rPr sz="1600" spc="-5" dirty="0">
                <a:latin typeface="Calibri"/>
                <a:cs typeface="Calibri"/>
              </a:rPr>
              <a:t>(EPRI </a:t>
            </a:r>
            <a:r>
              <a:rPr sz="1600" dirty="0">
                <a:latin typeface="Calibri"/>
                <a:cs typeface="Calibri"/>
              </a:rPr>
              <a:t>&amp; </a:t>
            </a:r>
            <a:r>
              <a:rPr sz="1600" spc="-15" dirty="0">
                <a:latin typeface="Calibri"/>
                <a:cs typeface="Calibri"/>
              </a:rPr>
              <a:t>WaterRF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2013)</a:t>
            </a:r>
            <a:endParaRPr sz="16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buAutoNum type="arabicPeriod"/>
              <a:tabLst>
                <a:tab pos="469265" algn="l"/>
                <a:tab pos="469900" algn="l"/>
              </a:tabLst>
            </a:pPr>
            <a:r>
              <a:rPr sz="1600" spc="-5" dirty="0">
                <a:latin typeface="Calibri"/>
                <a:cs typeface="Calibri"/>
              </a:rPr>
              <a:t>The Connection: </a:t>
            </a:r>
            <a:r>
              <a:rPr sz="1600" spc="-20" dirty="0">
                <a:latin typeface="Calibri"/>
                <a:cs typeface="Calibri"/>
              </a:rPr>
              <a:t>Water </a:t>
            </a:r>
            <a:r>
              <a:rPr sz="1600" spc="-5" dirty="0">
                <a:latin typeface="Calibri"/>
                <a:cs typeface="Calibri"/>
              </a:rPr>
              <a:t>Supply and </a:t>
            </a:r>
            <a:r>
              <a:rPr sz="1600" spc="-10" dirty="0">
                <a:latin typeface="Calibri"/>
                <a:cs typeface="Calibri"/>
              </a:rPr>
              <a:t>Energy </a:t>
            </a:r>
            <a:r>
              <a:rPr sz="1600" spc="-5" dirty="0">
                <a:latin typeface="Calibri"/>
                <a:cs typeface="Calibri"/>
              </a:rPr>
              <a:t>Reserves </a:t>
            </a:r>
            <a:r>
              <a:rPr sz="1600" spc="-45" dirty="0">
                <a:latin typeface="Calibri"/>
                <a:cs typeface="Calibri"/>
              </a:rPr>
              <a:t>(Dr. </a:t>
            </a:r>
            <a:r>
              <a:rPr sz="1600" spc="-5" dirty="0">
                <a:latin typeface="Calibri"/>
                <a:cs typeface="Calibri"/>
              </a:rPr>
              <a:t>Allan </a:t>
            </a:r>
            <a:r>
              <a:rPr sz="1600" dirty="0">
                <a:latin typeface="Calibri"/>
                <a:cs typeface="Calibri"/>
              </a:rPr>
              <a:t>R. </a:t>
            </a:r>
            <a:r>
              <a:rPr sz="1600" spc="-5" dirty="0">
                <a:latin typeface="Calibri"/>
                <a:cs typeface="Calibri"/>
              </a:rPr>
              <a:t>Hoffman.</a:t>
            </a:r>
            <a:r>
              <a:rPr sz="1600" spc="10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USDOE)</a:t>
            </a:r>
            <a:endParaRPr sz="16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buAutoNum type="arabicPeriod"/>
              <a:tabLst>
                <a:tab pos="469265" algn="l"/>
                <a:tab pos="469900" algn="l"/>
              </a:tabLst>
            </a:pPr>
            <a:r>
              <a:rPr sz="1600" spc="-30" dirty="0">
                <a:latin typeface="Calibri"/>
                <a:cs typeface="Calibri"/>
              </a:rPr>
              <a:t>USEPA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588502" y="1551432"/>
            <a:ext cx="2821685" cy="20299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698810" y="3961515"/>
            <a:ext cx="2531200" cy="19640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200" y="1307591"/>
            <a:ext cx="10515600" cy="0"/>
          </a:xfrm>
          <a:custGeom>
            <a:avLst/>
            <a:gdLst/>
            <a:ahLst/>
            <a:cxnLst/>
            <a:rect l="l" t="t" r="r" b="b"/>
            <a:pathLst>
              <a:path w="10515600">
                <a:moveTo>
                  <a:pt x="0" y="0"/>
                </a:moveTo>
                <a:lnTo>
                  <a:pt x="10515600" y="0"/>
                </a:lnTo>
              </a:path>
            </a:pathLst>
          </a:custGeom>
          <a:ln w="2895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06994" y="620354"/>
            <a:ext cx="780732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u="none" spc="-5" dirty="0"/>
              <a:t>Largest Energy Use </a:t>
            </a:r>
            <a:r>
              <a:rPr sz="2800" u="none" dirty="0"/>
              <a:t>in </a:t>
            </a:r>
            <a:r>
              <a:rPr sz="2800" u="none" spc="-5" dirty="0"/>
              <a:t>Potable </a:t>
            </a:r>
            <a:r>
              <a:rPr sz="2800" u="none" spc="-25" dirty="0"/>
              <a:t>Water</a:t>
            </a:r>
            <a:r>
              <a:rPr sz="2800" u="none" spc="55" dirty="0"/>
              <a:t> </a:t>
            </a:r>
            <a:r>
              <a:rPr sz="2800" u="none" spc="-5" dirty="0"/>
              <a:t>Systems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7756479" y="1996621"/>
            <a:ext cx="3237865" cy="939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000" b="1" spc="-5" dirty="0">
                <a:solidFill>
                  <a:srgbClr val="3E3E3E"/>
                </a:solidFill>
                <a:latin typeface="Arial"/>
                <a:cs typeface="Arial"/>
              </a:rPr>
              <a:t>80% – 90% of typical</a:t>
            </a:r>
            <a:r>
              <a:rPr sz="2000" b="1" spc="-85" dirty="0">
                <a:solidFill>
                  <a:srgbClr val="3E3E3E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3E3E3E"/>
                </a:solidFill>
                <a:latin typeface="Arial"/>
                <a:cs typeface="Arial"/>
              </a:rPr>
              <a:t>water  </a:t>
            </a:r>
            <a:r>
              <a:rPr sz="2000" b="1" spc="-15" dirty="0">
                <a:solidFill>
                  <a:srgbClr val="3E3E3E"/>
                </a:solidFill>
                <a:latin typeface="Arial"/>
                <a:cs typeface="Arial"/>
              </a:rPr>
              <a:t>utility’s </a:t>
            </a:r>
            <a:r>
              <a:rPr sz="2000" b="1" spc="-5" dirty="0">
                <a:solidFill>
                  <a:srgbClr val="3E3E3E"/>
                </a:solidFill>
                <a:latin typeface="Arial"/>
                <a:cs typeface="Arial"/>
              </a:rPr>
              <a:t>total </a:t>
            </a:r>
            <a:r>
              <a:rPr sz="2000" b="1" spc="-10" dirty="0">
                <a:solidFill>
                  <a:srgbClr val="3E3E3E"/>
                </a:solidFill>
                <a:latin typeface="Arial"/>
                <a:cs typeface="Arial"/>
              </a:rPr>
              <a:t>energy  </a:t>
            </a:r>
            <a:r>
              <a:rPr sz="2000" b="1" spc="-5" dirty="0">
                <a:solidFill>
                  <a:srgbClr val="3E3E3E"/>
                </a:solidFill>
                <a:latin typeface="Arial"/>
                <a:cs typeface="Arial"/>
              </a:rPr>
              <a:t>consumption is used</a:t>
            </a:r>
            <a:r>
              <a:rPr sz="2000" b="1" spc="-15" dirty="0">
                <a:solidFill>
                  <a:srgbClr val="3E3E3E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3E3E3E"/>
                </a:solidFill>
                <a:latin typeface="Arial"/>
                <a:cs typeface="Arial"/>
              </a:rPr>
              <a:t>to: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56479" y="3291233"/>
            <a:ext cx="3280410" cy="20326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27100">
              <a:lnSpc>
                <a:spcPct val="100000"/>
              </a:lnSpc>
              <a:spcBef>
                <a:spcPts val="95"/>
              </a:spcBef>
            </a:pPr>
            <a:r>
              <a:rPr sz="2000" b="1" i="1" spc="-5" dirty="0">
                <a:solidFill>
                  <a:srgbClr val="295881"/>
                </a:solidFill>
                <a:latin typeface="Arial"/>
                <a:cs typeface="Arial"/>
              </a:rPr>
              <a:t>Pump</a:t>
            </a:r>
            <a:r>
              <a:rPr sz="2000" b="1" i="1" dirty="0">
                <a:solidFill>
                  <a:srgbClr val="295881"/>
                </a:solidFill>
                <a:latin typeface="Arial"/>
                <a:cs typeface="Arial"/>
              </a:rPr>
              <a:t> </a:t>
            </a:r>
            <a:r>
              <a:rPr sz="2000" b="1" i="1" spc="-15" dirty="0">
                <a:solidFill>
                  <a:srgbClr val="295881"/>
                </a:solidFill>
                <a:latin typeface="Arial"/>
                <a:cs typeface="Arial"/>
              </a:rPr>
              <a:t>Water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i="1" spc="-5" dirty="0">
                <a:solidFill>
                  <a:srgbClr val="808080"/>
                </a:solidFill>
                <a:latin typeface="Arial"/>
                <a:cs typeface="Arial"/>
              </a:rPr>
              <a:t>Average person</a:t>
            </a:r>
            <a:r>
              <a:rPr sz="2000" b="1" i="1" spc="1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000" b="1" i="1" spc="-10" dirty="0">
                <a:solidFill>
                  <a:srgbClr val="808080"/>
                </a:solidFill>
                <a:latin typeface="Arial"/>
                <a:cs typeface="Arial"/>
              </a:rPr>
              <a:t>uses: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i="1" spc="-5" dirty="0">
                <a:solidFill>
                  <a:srgbClr val="808080"/>
                </a:solidFill>
                <a:latin typeface="Arial"/>
                <a:cs typeface="Arial"/>
              </a:rPr>
              <a:t>70 gallons of water per</a:t>
            </a:r>
            <a:r>
              <a:rPr sz="2000" b="1" i="1" spc="-7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000" b="1" i="1" spc="-5" dirty="0">
                <a:solidFill>
                  <a:srgbClr val="808080"/>
                </a:solidFill>
                <a:latin typeface="Arial"/>
                <a:cs typeface="Arial"/>
              </a:rPr>
              <a:t>day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  <a:tabLst>
                <a:tab pos="300355" algn="l"/>
              </a:tabLst>
            </a:pPr>
            <a:r>
              <a:rPr sz="2000" b="1" i="1" spc="-5" dirty="0">
                <a:solidFill>
                  <a:srgbClr val="808080"/>
                </a:solidFill>
                <a:latin typeface="Arial"/>
                <a:cs typeface="Arial"/>
              </a:rPr>
              <a:t>=	almost 600 lbs per</a:t>
            </a:r>
            <a:r>
              <a:rPr sz="2000" b="1" i="1" spc="-5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000" b="1" i="1" spc="-5" dirty="0">
                <a:solidFill>
                  <a:srgbClr val="808080"/>
                </a:solidFill>
                <a:latin typeface="Arial"/>
                <a:cs typeface="Arial"/>
              </a:rPr>
              <a:t>day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16939" y="6430200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A8A8A"/>
                </a:solidFill>
                <a:latin typeface="Arial"/>
                <a:cs typeface="Arial"/>
              </a:rPr>
              <a:t>7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898897" y="4144517"/>
            <a:ext cx="687323" cy="7353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872990" y="4118609"/>
            <a:ext cx="688085" cy="7360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76024" y="4221657"/>
            <a:ext cx="481876" cy="5300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82267" y="1727454"/>
            <a:ext cx="5303519" cy="45293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81428" y="3729990"/>
            <a:ext cx="348233" cy="3032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678679" y="4547615"/>
            <a:ext cx="480821" cy="38480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718559" y="3261359"/>
            <a:ext cx="224789" cy="19583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30042" y="2094357"/>
            <a:ext cx="1305560" cy="640080"/>
          </a:xfrm>
          <a:custGeom>
            <a:avLst/>
            <a:gdLst/>
            <a:ahLst/>
            <a:cxnLst/>
            <a:rect l="l" t="t" r="r" b="b"/>
            <a:pathLst>
              <a:path w="1305560" h="640080">
                <a:moveTo>
                  <a:pt x="0" y="0"/>
                </a:moveTo>
                <a:lnTo>
                  <a:pt x="1305306" y="0"/>
                </a:lnTo>
                <a:lnTo>
                  <a:pt x="1305306" y="640079"/>
                </a:lnTo>
                <a:lnTo>
                  <a:pt x="0" y="64007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630042" y="2094357"/>
            <a:ext cx="1305560" cy="640080"/>
          </a:xfrm>
          <a:prstGeom prst="rect">
            <a:avLst/>
          </a:prstGeom>
          <a:ln w="9905">
            <a:solidFill>
              <a:srgbClr val="4472C4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90805" marR="310515">
              <a:lnSpc>
                <a:spcPct val="100000"/>
              </a:lnSpc>
              <a:spcBef>
                <a:spcPts val="265"/>
              </a:spcBef>
            </a:pPr>
            <a:r>
              <a:rPr sz="1400" b="1" spc="-10" dirty="0">
                <a:solidFill>
                  <a:srgbClr val="38AAFF"/>
                </a:solidFill>
                <a:latin typeface="Calibri"/>
                <a:cs typeface="Calibri"/>
              </a:rPr>
              <a:t>Raw </a:t>
            </a:r>
            <a:r>
              <a:rPr sz="1400" b="1" spc="-20" dirty="0">
                <a:solidFill>
                  <a:srgbClr val="38AAFF"/>
                </a:solidFill>
                <a:latin typeface="Calibri"/>
                <a:cs typeface="Calibri"/>
              </a:rPr>
              <a:t>Water  </a:t>
            </a:r>
            <a:r>
              <a:rPr sz="1400" b="1" spc="-10" dirty="0">
                <a:solidFill>
                  <a:srgbClr val="38AAFF"/>
                </a:solidFill>
                <a:latin typeface="Calibri"/>
                <a:cs typeface="Calibri"/>
              </a:rPr>
              <a:t>from</a:t>
            </a:r>
            <a:r>
              <a:rPr sz="1400" b="1" spc="-75" dirty="0">
                <a:solidFill>
                  <a:srgbClr val="38AA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38AAFF"/>
                </a:solidFill>
                <a:latin typeface="Calibri"/>
                <a:cs typeface="Calibri"/>
              </a:rPr>
              <a:t>Source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479167" y="5396103"/>
            <a:ext cx="1263015" cy="613410"/>
          </a:xfrm>
          <a:prstGeom prst="rect">
            <a:avLst/>
          </a:prstGeom>
          <a:solidFill>
            <a:srgbClr val="FFFFFF"/>
          </a:solidFill>
          <a:ln w="9905">
            <a:solidFill>
              <a:srgbClr val="4472C4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R="85090" algn="r">
              <a:lnSpc>
                <a:spcPct val="100000"/>
              </a:lnSpc>
              <a:spcBef>
                <a:spcPts val="265"/>
              </a:spcBef>
            </a:pPr>
            <a:r>
              <a:rPr sz="1400" b="1" spc="-25" dirty="0">
                <a:solidFill>
                  <a:srgbClr val="38AAFF"/>
                </a:solidFill>
                <a:latin typeface="Calibri"/>
                <a:cs typeface="Calibri"/>
              </a:rPr>
              <a:t>Treated</a:t>
            </a:r>
            <a:r>
              <a:rPr sz="1400" b="1" spc="-75" dirty="0">
                <a:solidFill>
                  <a:srgbClr val="38AAFF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38AAFF"/>
                </a:solidFill>
                <a:latin typeface="Calibri"/>
                <a:cs typeface="Calibri"/>
              </a:rPr>
              <a:t>Water</a:t>
            </a:r>
            <a:endParaRPr sz="1400">
              <a:latin typeface="Calibri"/>
              <a:cs typeface="Calibri"/>
            </a:endParaRPr>
          </a:p>
          <a:p>
            <a:pPr marR="85725" algn="r">
              <a:lnSpc>
                <a:spcPct val="100000"/>
              </a:lnSpc>
            </a:pPr>
            <a:r>
              <a:rPr sz="1400" b="1" spc="-10" dirty="0">
                <a:solidFill>
                  <a:srgbClr val="38AAFF"/>
                </a:solidFill>
                <a:latin typeface="Calibri"/>
                <a:cs typeface="Calibri"/>
              </a:rPr>
              <a:t>to</a:t>
            </a:r>
            <a:r>
              <a:rPr sz="1400" b="1" spc="-105" dirty="0">
                <a:solidFill>
                  <a:srgbClr val="38AAFF"/>
                </a:solidFill>
                <a:latin typeface="Calibri"/>
                <a:cs typeface="Calibri"/>
              </a:rPr>
              <a:t> </a:t>
            </a:r>
            <a:r>
              <a:rPr sz="1400" b="1" spc="-15" dirty="0">
                <a:solidFill>
                  <a:srgbClr val="38AAFF"/>
                </a:solidFill>
                <a:latin typeface="Calibri"/>
                <a:cs typeface="Calibri"/>
              </a:rPr>
              <a:t>System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765672" y="1597533"/>
            <a:ext cx="1270635" cy="581660"/>
          </a:xfrm>
          <a:custGeom>
            <a:avLst/>
            <a:gdLst/>
            <a:ahLst/>
            <a:cxnLst/>
            <a:rect l="l" t="t" r="r" b="b"/>
            <a:pathLst>
              <a:path w="1270634" h="581660">
                <a:moveTo>
                  <a:pt x="0" y="0"/>
                </a:moveTo>
                <a:lnTo>
                  <a:pt x="1270253" y="0"/>
                </a:lnTo>
                <a:lnTo>
                  <a:pt x="1270253" y="581406"/>
                </a:lnTo>
                <a:lnTo>
                  <a:pt x="0" y="58140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765672" y="1597533"/>
            <a:ext cx="1270635" cy="581660"/>
          </a:xfrm>
          <a:prstGeom prst="rect">
            <a:avLst/>
          </a:prstGeom>
          <a:ln w="9905">
            <a:solidFill>
              <a:srgbClr val="4472C4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90805" marR="128905">
              <a:lnSpc>
                <a:spcPct val="100000"/>
              </a:lnSpc>
              <a:spcBef>
                <a:spcPts val="265"/>
              </a:spcBef>
            </a:pPr>
            <a:r>
              <a:rPr sz="1400" b="1" spc="-10" dirty="0">
                <a:solidFill>
                  <a:srgbClr val="38AAFF"/>
                </a:solidFill>
                <a:latin typeface="Calibri"/>
                <a:cs typeface="Calibri"/>
              </a:rPr>
              <a:t>Booster</a:t>
            </a:r>
            <a:r>
              <a:rPr sz="1400" b="1" spc="-65" dirty="0">
                <a:solidFill>
                  <a:srgbClr val="38AA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38AAFF"/>
                </a:solidFill>
                <a:latin typeface="Calibri"/>
                <a:cs typeface="Calibri"/>
              </a:rPr>
              <a:t>Pump  </a:t>
            </a:r>
            <a:r>
              <a:rPr sz="1400" b="1" spc="-10" dirty="0">
                <a:solidFill>
                  <a:srgbClr val="38AAFF"/>
                </a:solidFill>
                <a:latin typeface="Calibri"/>
                <a:cs typeface="Calibri"/>
              </a:rPr>
              <a:t>Stations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221275" y="2178939"/>
            <a:ext cx="179705" cy="1360170"/>
          </a:xfrm>
          <a:custGeom>
            <a:avLst/>
            <a:gdLst/>
            <a:ahLst/>
            <a:cxnLst/>
            <a:rect l="l" t="t" r="r" b="b"/>
            <a:pathLst>
              <a:path w="179704" h="1360170">
                <a:moveTo>
                  <a:pt x="179387" y="0"/>
                </a:moveTo>
                <a:lnTo>
                  <a:pt x="0" y="1360119"/>
                </a:lnTo>
              </a:path>
            </a:pathLst>
          </a:custGeom>
          <a:ln w="251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185155" y="3521490"/>
            <a:ext cx="75565" cy="80645"/>
          </a:xfrm>
          <a:custGeom>
            <a:avLst/>
            <a:gdLst/>
            <a:ahLst/>
            <a:cxnLst/>
            <a:rect l="l" t="t" r="r" b="b"/>
            <a:pathLst>
              <a:path w="75564" h="80645">
                <a:moveTo>
                  <a:pt x="0" y="0"/>
                </a:moveTo>
                <a:lnTo>
                  <a:pt x="27813" y="80530"/>
                </a:lnTo>
                <a:lnTo>
                  <a:pt x="75552" y="995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741801" y="4974063"/>
            <a:ext cx="852805" cy="728980"/>
          </a:xfrm>
          <a:custGeom>
            <a:avLst/>
            <a:gdLst/>
            <a:ahLst/>
            <a:cxnLst/>
            <a:rect l="l" t="t" r="r" b="b"/>
            <a:pathLst>
              <a:path w="852804" h="728979">
                <a:moveTo>
                  <a:pt x="0" y="728878"/>
                </a:moveTo>
                <a:lnTo>
                  <a:pt x="852792" y="0"/>
                </a:lnTo>
              </a:path>
            </a:pathLst>
          </a:custGeom>
          <a:ln w="251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560184" y="4932805"/>
            <a:ext cx="83185" cy="78740"/>
          </a:xfrm>
          <a:custGeom>
            <a:avLst/>
            <a:gdLst/>
            <a:ahLst/>
            <a:cxnLst/>
            <a:rect l="l" t="t" r="r" b="b"/>
            <a:pathLst>
              <a:path w="83185" h="78739">
                <a:moveTo>
                  <a:pt x="82689" y="0"/>
                </a:moveTo>
                <a:lnTo>
                  <a:pt x="0" y="20548"/>
                </a:lnTo>
                <a:lnTo>
                  <a:pt x="49517" y="78473"/>
                </a:lnTo>
                <a:lnTo>
                  <a:pt x="8268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498392" y="2783204"/>
            <a:ext cx="796925" cy="899794"/>
          </a:xfrm>
          <a:custGeom>
            <a:avLst/>
            <a:gdLst/>
            <a:ahLst/>
            <a:cxnLst/>
            <a:rect l="l" t="t" r="r" b="b"/>
            <a:pathLst>
              <a:path w="796925" h="899795">
                <a:moveTo>
                  <a:pt x="796442" y="0"/>
                </a:moveTo>
                <a:lnTo>
                  <a:pt x="0" y="899680"/>
                </a:lnTo>
              </a:path>
            </a:pathLst>
          </a:custGeom>
          <a:ln w="251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456312" y="3648123"/>
            <a:ext cx="79375" cy="82550"/>
          </a:xfrm>
          <a:custGeom>
            <a:avLst/>
            <a:gdLst/>
            <a:ahLst/>
            <a:cxnLst/>
            <a:rect l="l" t="t" r="r" b="b"/>
            <a:pathLst>
              <a:path w="79375" h="82550">
                <a:moveTo>
                  <a:pt x="21970" y="0"/>
                </a:moveTo>
                <a:lnTo>
                  <a:pt x="0" y="82308"/>
                </a:lnTo>
                <a:lnTo>
                  <a:pt x="79032" y="50507"/>
                </a:lnTo>
                <a:lnTo>
                  <a:pt x="219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889479" y="2178939"/>
            <a:ext cx="2511425" cy="1058545"/>
          </a:xfrm>
          <a:custGeom>
            <a:avLst/>
            <a:gdLst/>
            <a:ahLst/>
            <a:cxnLst/>
            <a:rect l="l" t="t" r="r" b="b"/>
            <a:pathLst>
              <a:path w="2511425" h="1058545">
                <a:moveTo>
                  <a:pt x="2511386" y="0"/>
                </a:moveTo>
                <a:lnTo>
                  <a:pt x="0" y="1058037"/>
                </a:lnTo>
              </a:path>
            </a:pathLst>
          </a:custGeom>
          <a:ln w="251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830959" y="3196934"/>
            <a:ext cx="85090" cy="70485"/>
          </a:xfrm>
          <a:custGeom>
            <a:avLst/>
            <a:gdLst/>
            <a:ahLst/>
            <a:cxnLst/>
            <a:rect l="l" t="t" r="r" b="b"/>
            <a:pathLst>
              <a:path w="85089" h="70485">
                <a:moveTo>
                  <a:pt x="55422" y="0"/>
                </a:moveTo>
                <a:lnTo>
                  <a:pt x="0" y="64693"/>
                </a:lnTo>
                <a:lnTo>
                  <a:pt x="85013" y="70218"/>
                </a:lnTo>
                <a:lnTo>
                  <a:pt x="554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100571" y="3601211"/>
            <a:ext cx="224789" cy="19583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455920" y="4997958"/>
            <a:ext cx="224027" cy="19583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4708778" y="5470016"/>
            <a:ext cx="1392555" cy="688340"/>
          </a:xfrm>
          <a:prstGeom prst="rect">
            <a:avLst/>
          </a:prstGeom>
          <a:solidFill>
            <a:srgbClr val="FFFFFF"/>
          </a:solidFill>
          <a:ln w="9905">
            <a:solidFill>
              <a:srgbClr val="4472C4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90805" marR="109220">
              <a:lnSpc>
                <a:spcPct val="100000"/>
              </a:lnSpc>
              <a:spcBef>
                <a:spcPts val="265"/>
              </a:spcBef>
            </a:pPr>
            <a:r>
              <a:rPr sz="1400" b="1" spc="-20" dirty="0">
                <a:solidFill>
                  <a:srgbClr val="38AAFF"/>
                </a:solidFill>
                <a:latin typeface="Calibri"/>
                <a:cs typeface="Calibri"/>
              </a:rPr>
              <a:t>Treatment</a:t>
            </a:r>
            <a:r>
              <a:rPr sz="1400" b="1" spc="-60" dirty="0">
                <a:solidFill>
                  <a:srgbClr val="38AA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38AAFF"/>
                </a:solidFill>
                <a:latin typeface="Calibri"/>
                <a:cs typeface="Calibri"/>
              </a:rPr>
              <a:t>Plant  </a:t>
            </a:r>
            <a:r>
              <a:rPr sz="1400" b="1" spc="-5" dirty="0">
                <a:solidFill>
                  <a:srgbClr val="38AAFF"/>
                </a:solidFill>
                <a:latin typeface="Calibri"/>
                <a:cs typeface="Calibri"/>
              </a:rPr>
              <a:t>Pumping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405246" y="5248803"/>
            <a:ext cx="131445" cy="221615"/>
          </a:xfrm>
          <a:custGeom>
            <a:avLst/>
            <a:gdLst/>
            <a:ahLst/>
            <a:cxnLst/>
            <a:rect l="l" t="t" r="r" b="b"/>
            <a:pathLst>
              <a:path w="131445" h="221614">
                <a:moveTo>
                  <a:pt x="131076" y="0"/>
                </a:moveTo>
                <a:lnTo>
                  <a:pt x="0" y="221233"/>
                </a:lnTo>
              </a:path>
            </a:pathLst>
          </a:custGeom>
          <a:ln w="251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497066" y="5194175"/>
            <a:ext cx="71755" cy="85090"/>
          </a:xfrm>
          <a:custGeom>
            <a:avLst/>
            <a:gdLst/>
            <a:ahLst/>
            <a:cxnLst/>
            <a:rect l="l" t="t" r="r" b="b"/>
            <a:pathLst>
              <a:path w="71754" h="85089">
                <a:moveTo>
                  <a:pt x="71627" y="0"/>
                </a:moveTo>
                <a:lnTo>
                  <a:pt x="0" y="46126"/>
                </a:lnTo>
                <a:lnTo>
                  <a:pt x="65557" y="84975"/>
                </a:lnTo>
                <a:lnTo>
                  <a:pt x="7162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200" y="1307591"/>
            <a:ext cx="10515600" cy="0"/>
          </a:xfrm>
          <a:custGeom>
            <a:avLst/>
            <a:gdLst/>
            <a:ahLst/>
            <a:cxnLst/>
            <a:rect l="l" t="t" r="r" b="b"/>
            <a:pathLst>
              <a:path w="10515600">
                <a:moveTo>
                  <a:pt x="0" y="0"/>
                </a:moveTo>
                <a:lnTo>
                  <a:pt x="10515600" y="0"/>
                </a:lnTo>
              </a:path>
            </a:pathLst>
          </a:custGeom>
          <a:ln w="28956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6939" y="545746"/>
            <a:ext cx="7925434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u="none" spc="-5" dirty="0"/>
              <a:t>Challenges </a:t>
            </a:r>
            <a:r>
              <a:rPr sz="2800" u="none" dirty="0"/>
              <a:t>to </a:t>
            </a:r>
            <a:r>
              <a:rPr sz="2800" u="none" spc="-5" dirty="0"/>
              <a:t>Reducing </a:t>
            </a:r>
            <a:r>
              <a:rPr sz="2800" u="none" spc="-15" dirty="0"/>
              <a:t>Water’s </a:t>
            </a:r>
            <a:r>
              <a:rPr sz="2800" u="none" spc="-5" dirty="0"/>
              <a:t>Energy</a:t>
            </a:r>
            <a:r>
              <a:rPr sz="2800" u="none" spc="30" dirty="0"/>
              <a:t> </a:t>
            </a:r>
            <a:r>
              <a:rPr sz="2800" u="none" spc="-5" dirty="0"/>
              <a:t>Needs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916939" y="1519494"/>
            <a:ext cx="5330190" cy="4076700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595"/>
              </a:spcBef>
              <a:buFont typeface="Wingdings"/>
              <a:buChar char=""/>
              <a:tabLst>
                <a:tab pos="241300" algn="l"/>
              </a:tabLst>
            </a:pPr>
            <a:r>
              <a:rPr sz="2000" spc="-5" dirty="0">
                <a:solidFill>
                  <a:srgbClr val="3E3E3E"/>
                </a:solidFill>
                <a:latin typeface="Arial"/>
                <a:cs typeface="Arial"/>
              </a:rPr>
              <a:t>Aging</a:t>
            </a:r>
            <a:r>
              <a:rPr sz="2000" spc="5" dirty="0">
                <a:solidFill>
                  <a:srgbClr val="3E3E3E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Arial"/>
                <a:cs typeface="Arial"/>
              </a:rPr>
              <a:t>infrastructure</a:t>
            </a:r>
            <a:endParaRPr sz="200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500"/>
              </a:spcBef>
              <a:buChar char="•"/>
              <a:tabLst>
                <a:tab pos="697865" algn="l"/>
                <a:tab pos="698500" algn="l"/>
              </a:tabLst>
            </a:pPr>
            <a:r>
              <a:rPr sz="2000" spc="-5" dirty="0">
                <a:solidFill>
                  <a:srgbClr val="3E3E3E"/>
                </a:solidFill>
                <a:latin typeface="Arial"/>
                <a:cs typeface="Arial"/>
              </a:rPr>
              <a:t>Drinking water</a:t>
            </a:r>
            <a:r>
              <a:rPr sz="2000" spc="10" dirty="0">
                <a:solidFill>
                  <a:srgbClr val="3E3E3E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Arial"/>
                <a:cs typeface="Arial"/>
              </a:rPr>
              <a:t>leakage</a:t>
            </a:r>
            <a:endParaRPr sz="200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505"/>
              </a:spcBef>
              <a:buChar char="•"/>
              <a:tabLst>
                <a:tab pos="697865" algn="l"/>
                <a:tab pos="698500" algn="l"/>
              </a:tabLst>
            </a:pPr>
            <a:r>
              <a:rPr sz="2000" spc="-10" dirty="0">
                <a:solidFill>
                  <a:srgbClr val="3E3E3E"/>
                </a:solidFill>
                <a:latin typeface="Arial"/>
                <a:cs typeface="Arial"/>
              </a:rPr>
              <a:t>Sewer </a:t>
            </a:r>
            <a:r>
              <a:rPr sz="2000" spc="-5" dirty="0">
                <a:solidFill>
                  <a:srgbClr val="3E3E3E"/>
                </a:solidFill>
                <a:latin typeface="Arial"/>
                <a:cs typeface="Arial"/>
              </a:rPr>
              <a:t>system I&amp;I</a:t>
            </a:r>
            <a:endParaRPr sz="2000">
              <a:latin typeface="Arial"/>
              <a:cs typeface="Arial"/>
            </a:endParaRPr>
          </a:p>
          <a:p>
            <a:pPr marL="241300" marR="5080" indent="-228600">
              <a:lnSpc>
                <a:spcPct val="100000"/>
              </a:lnSpc>
              <a:spcBef>
                <a:spcPts val="994"/>
              </a:spcBef>
              <a:buFont typeface="Wingdings"/>
              <a:buChar char=""/>
              <a:tabLst>
                <a:tab pos="241300" algn="l"/>
              </a:tabLst>
            </a:pPr>
            <a:r>
              <a:rPr sz="2000" spc="-5" dirty="0">
                <a:solidFill>
                  <a:srgbClr val="3E3E3E"/>
                </a:solidFill>
                <a:latin typeface="Arial"/>
                <a:cs typeface="Arial"/>
              </a:rPr>
              <a:t>Emerging contaminants of concern </a:t>
            </a:r>
            <a:r>
              <a:rPr sz="2000" spc="-10" dirty="0">
                <a:solidFill>
                  <a:srgbClr val="3E3E3E"/>
                </a:solidFill>
                <a:latin typeface="Arial"/>
                <a:cs typeface="Arial"/>
              </a:rPr>
              <a:t>and  </a:t>
            </a:r>
            <a:r>
              <a:rPr sz="2000" spc="-5" dirty="0">
                <a:solidFill>
                  <a:srgbClr val="3E3E3E"/>
                </a:solidFill>
                <a:latin typeface="Arial"/>
                <a:cs typeface="Arial"/>
              </a:rPr>
              <a:t>additional treatment required for lower quality  supplies</a:t>
            </a:r>
            <a:endParaRPr sz="2000">
              <a:latin typeface="Arial"/>
              <a:cs typeface="Arial"/>
            </a:endParaRPr>
          </a:p>
          <a:p>
            <a:pPr marL="241300" marR="17780" indent="-228600">
              <a:lnSpc>
                <a:spcPct val="100000"/>
              </a:lnSpc>
              <a:spcBef>
                <a:spcPts val="1000"/>
              </a:spcBef>
              <a:buFont typeface="Wingdings"/>
              <a:buChar char=""/>
              <a:tabLst>
                <a:tab pos="241300" algn="l"/>
              </a:tabLst>
            </a:pPr>
            <a:r>
              <a:rPr sz="2000" spc="-5" dirty="0">
                <a:solidFill>
                  <a:srgbClr val="3E3E3E"/>
                </a:solidFill>
                <a:latin typeface="Arial"/>
                <a:cs typeface="Arial"/>
              </a:rPr>
              <a:t>Increasingly stringent discharge water quality  standards</a:t>
            </a:r>
            <a:endParaRPr sz="2000">
              <a:latin typeface="Arial"/>
              <a:cs typeface="Arial"/>
            </a:endParaRPr>
          </a:p>
          <a:p>
            <a:pPr marL="241300" marR="399415" indent="-228600">
              <a:lnSpc>
                <a:spcPct val="100000"/>
              </a:lnSpc>
              <a:spcBef>
                <a:spcPts val="1005"/>
              </a:spcBef>
              <a:buFont typeface="Wingdings"/>
              <a:buChar char=""/>
              <a:tabLst>
                <a:tab pos="241300" algn="l"/>
              </a:tabLst>
            </a:pPr>
            <a:r>
              <a:rPr sz="2000" spc="-5" dirty="0">
                <a:solidFill>
                  <a:srgbClr val="3E3E3E"/>
                </a:solidFill>
                <a:latin typeface="Arial"/>
                <a:cs typeface="Arial"/>
              </a:rPr>
              <a:t>Increasing </a:t>
            </a:r>
            <a:r>
              <a:rPr sz="2000" spc="-10" dirty="0">
                <a:solidFill>
                  <a:srgbClr val="3E3E3E"/>
                </a:solidFill>
                <a:latin typeface="Arial"/>
                <a:cs typeface="Arial"/>
              </a:rPr>
              <a:t>demands </a:t>
            </a:r>
            <a:r>
              <a:rPr sz="2000" spc="-5" dirty="0">
                <a:solidFill>
                  <a:srgbClr val="3E3E3E"/>
                </a:solidFill>
                <a:latin typeface="Arial"/>
                <a:cs typeface="Arial"/>
              </a:rPr>
              <a:t>and “competition” for  sources of</a:t>
            </a:r>
            <a:r>
              <a:rPr sz="2000" spc="-20" dirty="0">
                <a:solidFill>
                  <a:srgbClr val="3E3E3E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E3E3E"/>
                </a:solidFill>
                <a:latin typeface="Arial"/>
                <a:cs typeface="Arial"/>
              </a:rPr>
              <a:t>supply</a:t>
            </a:r>
            <a:endParaRPr sz="20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994"/>
              </a:spcBef>
              <a:buChar char="•"/>
              <a:tabLst>
                <a:tab pos="240665" algn="l"/>
                <a:tab pos="241300" algn="l"/>
              </a:tabLst>
            </a:pPr>
            <a:r>
              <a:rPr sz="2000" spc="-5" dirty="0">
                <a:solidFill>
                  <a:srgbClr val="3E3E3E"/>
                </a:solidFill>
                <a:latin typeface="Arial"/>
                <a:cs typeface="Arial"/>
              </a:rPr>
              <a:t>Extreme weather events impacting</a:t>
            </a:r>
            <a:r>
              <a:rPr sz="2000" spc="-25" dirty="0">
                <a:solidFill>
                  <a:srgbClr val="3E3E3E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3E3E3E"/>
                </a:solidFill>
                <a:latin typeface="Arial"/>
                <a:cs typeface="Arial"/>
              </a:rPr>
              <a:t>power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098792" y="1156716"/>
            <a:ext cx="2252470" cy="16870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464040" y="1156716"/>
            <a:ext cx="2064257" cy="16870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098792" y="2961894"/>
            <a:ext cx="2252471" cy="18425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464040" y="2961894"/>
            <a:ext cx="2064257" cy="18425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451085" y="4913376"/>
            <a:ext cx="2077211" cy="16954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98792" y="4913376"/>
            <a:ext cx="2252471" cy="169544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8839" y="653725"/>
            <a:ext cx="99834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u="none" spc="-5" dirty="0">
                <a:solidFill>
                  <a:srgbClr val="FFFFFF"/>
                </a:solidFill>
                <a:latin typeface="Arial"/>
                <a:cs typeface="Arial"/>
              </a:rPr>
              <a:t>Extreme </a:t>
            </a:r>
            <a:r>
              <a:rPr sz="2400" b="0" u="none" spc="-10" dirty="0">
                <a:solidFill>
                  <a:srgbClr val="FFFFFF"/>
                </a:solidFill>
                <a:latin typeface="Arial"/>
                <a:cs typeface="Arial"/>
              </a:rPr>
              <a:t>Weather </a:t>
            </a:r>
            <a:r>
              <a:rPr sz="2400" b="0" u="none" spc="-5" dirty="0">
                <a:solidFill>
                  <a:srgbClr val="FFFFFF"/>
                </a:solidFill>
                <a:latin typeface="Arial"/>
                <a:cs typeface="Arial"/>
              </a:rPr>
              <a:t>Events -Increasing Frequency and Magnitude of</a:t>
            </a:r>
            <a:r>
              <a:rPr sz="2400" b="0" u="none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u="none" spc="-5" dirty="0">
                <a:solidFill>
                  <a:srgbClr val="FFFFFF"/>
                </a:solidFill>
                <a:latin typeface="Arial"/>
                <a:cs typeface="Arial"/>
              </a:rPr>
              <a:t>Events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</TotalTime>
  <Words>2647</Words>
  <Application>Microsoft Office PowerPoint</Application>
  <PresentationFormat>Widescreen</PresentationFormat>
  <Paragraphs>284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Calibri</vt:lpstr>
      <vt:lpstr>Palatino Linotype</vt:lpstr>
      <vt:lpstr>Symbol</vt:lpstr>
      <vt:lpstr>Times New Roman</vt:lpstr>
      <vt:lpstr>Wingdings</vt:lpstr>
      <vt:lpstr>Office Theme</vt:lpstr>
      <vt:lpstr>1_Office Theme</vt:lpstr>
      <vt:lpstr>PowerPoint Presentation</vt:lpstr>
      <vt:lpstr> Who We Are </vt:lpstr>
      <vt:lpstr>Doing Well by Doing Good</vt:lpstr>
      <vt:lpstr>Water + Energy Resources Keep Communities Vibrant and Resilient</vt:lpstr>
      <vt:lpstr>The Water + Energy Nexus Can Help Achieve Shared Goals</vt:lpstr>
      <vt:lpstr>How Much Electricity Does the Water Industry Use?</vt:lpstr>
      <vt:lpstr>Largest Energy Use in Potable Water Systems</vt:lpstr>
      <vt:lpstr>Challenges to Reducing Water’s Energy Needs</vt:lpstr>
      <vt:lpstr>Extreme Weather Events -Increasing Frequency and Magnitude of Events</vt:lpstr>
      <vt:lpstr>Variability in Same Year – Meramec River, Missouri</vt:lpstr>
      <vt:lpstr>What Can Water Utilities Change to Lower  Electricity Use?</vt:lpstr>
      <vt:lpstr> Solar PV at American Water </vt:lpstr>
      <vt:lpstr> Incorporating Sustainability into Operations </vt:lpstr>
      <vt:lpstr>Effective Policy Solutions &amp; New Strategies</vt:lpstr>
      <vt:lpstr>Conclusion: Water Service should be available 24/7/365  Before, During and After Events.</vt:lpstr>
      <vt:lpstr>Compound extremes also increase the risk of cascading infrastructure failure</vt:lpstr>
      <vt:lpstr>Suzanne Chiavari</vt:lpstr>
      <vt:lpstr>The Water-Energy Nexus;  Building Resiliency, Safety, and Reliability</vt:lpstr>
      <vt:lpstr>The Water/Energy Nexus, Defined</vt:lpstr>
      <vt:lpstr>PowerPoint Presentation</vt:lpstr>
      <vt:lpstr>Energy  Systems Use  Water to:</vt:lpstr>
      <vt:lpstr>Energy in Water</vt:lpstr>
      <vt:lpstr>Saving Water Saves Energy Energy Efficiency Measures can be applied to Water/Energy Nexus uses:</vt:lpstr>
      <vt:lpstr>Water-Savings Measures such as Turf Reduction  Saves Energy used in Water Pumping and the  Water Extraction and Treatment Process</vt:lpstr>
      <vt:lpstr>Regulatory, Community, and Industry  Leadership Can Address the  Water/Energy Nexus</vt:lpstr>
      <vt:lpstr>Climate Change Creates New Water/Energy  Nexus Challenges Temperatures are Projected to Rise in Many Areas of the United States</vt:lpstr>
      <vt:lpstr>Many Areas of the United States Often Face Drought  Affecting Water Resources and Energy;   Proactive Planning Required </vt:lpstr>
      <vt:lpstr>PowerPoint Presentation</vt:lpstr>
      <vt:lpstr>California Public Utilities Commission (CPUC)  Water/Energy Nexus Proceeding, R.13-12-011</vt:lpstr>
      <vt:lpstr>PowerPoint Presentation</vt:lpstr>
      <vt:lpstr>Industrial Customers including Oil and Gas Production, e.g.  PG&amp;E, SCE, SDG&amp;E, SoCal Gas, and Small Energy IOU  Programs Authorized by the CPUC</vt:lpstr>
      <vt:lpstr>CPUC Water-Energy Nexus AMI/  “Piggybacking” Pilots; CPUC Decision 16-06-010  (Catherine Sandoval, Assigned Commissioner), Deploying Communications Infrastructure to Save Water and Energy</vt:lpstr>
      <vt:lpstr>Water/Energy Nexus AMI Pilot Evaluation, Dec. 2017</vt:lpstr>
      <vt:lpstr>Communications and the Internet of  Things (IOT)</vt:lpstr>
      <vt:lpstr>Engage People to Develop Policy and Promote  Sustainability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B Hetrick</dc:creator>
  <cp:lastModifiedBy>DeAndre Smith</cp:lastModifiedBy>
  <cp:revision>1</cp:revision>
  <cp:lastPrinted>2020-02-26T18:43:14Z</cp:lastPrinted>
  <dcterms:created xsi:type="dcterms:W3CDTF">2020-02-26T15:42:03Z</dcterms:created>
  <dcterms:modified xsi:type="dcterms:W3CDTF">2020-02-27T18:36:04Z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2020-02-26T00:00:00Z</vt:filetime>
  </property>
  <property fmtid="{D5CDD505-2E9C-101B-9397-08002B2CF9AE}" pid="3" name="Creator">
    <vt:lpwstr>Acrobat PDFMaker 11 for PowerPoint</vt:lpwstr>
  </property>
  <property fmtid="{D5CDD505-2E9C-101B-9397-08002B2CF9AE}" pid="4" name="LastSaved">
    <vt:filetime>2020-02-26T00:00:00Z</vt:filetime>
  </property>
</Properties>
</file>